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57" r:id="rId6"/>
    <p:sldId id="258" r:id="rId7"/>
    <p:sldId id="371" r:id="rId8"/>
    <p:sldId id="433" r:id="rId9"/>
    <p:sldId id="434" r:id="rId10"/>
    <p:sldId id="435" r:id="rId11"/>
    <p:sldId id="436" r:id="rId12"/>
    <p:sldId id="437" r:id="rId13"/>
    <p:sldId id="431" r:id="rId14"/>
    <p:sldId id="438" r:id="rId15"/>
    <p:sldId id="441" r:id="rId16"/>
    <p:sldId id="440" r:id="rId17"/>
    <p:sldId id="442" r:id="rId18"/>
    <p:sldId id="443" r:id="rId19"/>
    <p:sldId id="444" r:id="rId20"/>
    <p:sldId id="445" r:id="rId21"/>
    <p:sldId id="446" r:id="rId22"/>
    <p:sldId id="447" r:id="rId23"/>
    <p:sldId id="449" r:id="rId24"/>
    <p:sldId id="450" r:id="rId25"/>
    <p:sldId id="454" r:id="rId26"/>
    <p:sldId id="451" r:id="rId27"/>
    <p:sldId id="453" r:id="rId28"/>
    <p:sldId id="455" r:id="rId29"/>
    <p:sldId id="492" r:id="rId30"/>
    <p:sldId id="457" r:id="rId31"/>
    <p:sldId id="460" r:id="rId32"/>
    <p:sldId id="462" r:id="rId33"/>
    <p:sldId id="459" r:id="rId34"/>
    <p:sldId id="458" r:id="rId35"/>
    <p:sldId id="456" r:id="rId36"/>
    <p:sldId id="463" r:id="rId37"/>
    <p:sldId id="396" r:id="rId38"/>
    <p:sldId id="465" r:id="rId39"/>
    <p:sldId id="464" r:id="rId40"/>
    <p:sldId id="466" r:id="rId41"/>
    <p:sldId id="493" r:id="rId42"/>
    <p:sldId id="467" r:id="rId43"/>
    <p:sldId id="468" r:id="rId44"/>
    <p:sldId id="469" r:id="rId45"/>
    <p:sldId id="494" r:id="rId46"/>
    <p:sldId id="490" r:id="rId47"/>
    <p:sldId id="470" r:id="rId48"/>
    <p:sldId id="471" r:id="rId49"/>
    <p:sldId id="472" r:id="rId50"/>
    <p:sldId id="491" r:id="rId51"/>
    <p:sldId id="473" r:id="rId52"/>
    <p:sldId id="474" r:id="rId53"/>
    <p:sldId id="429" r:id="rId54"/>
    <p:sldId id="448" r:id="rId55"/>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5127" autoAdjust="0"/>
  </p:normalViewPr>
  <p:slideViewPr>
    <p:cSldViewPr snapToGrid="0">
      <p:cViewPr varScale="1">
        <p:scale>
          <a:sx n="112" d="100"/>
          <a:sy n="11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Tominski" userId="6eb7925a-4ed8-4478-9b7b-0da07fdcf4bc" providerId="ADAL" clId="{2E99E735-A6CE-4597-8890-693701346C85}"/>
  </pc:docChgLst>
  <pc:docChgLst>
    <pc:chgData name="Christian Tominski" userId="6eb7925a-4ed8-4478-9b7b-0da07fdcf4bc" providerId="ADAL" clId="{FF4723CC-7E10-401C-9D3B-57A2EE8BA8C3}"/>
    <pc:docChg chg="undo custSel modSld modMainMaster">
      <pc:chgData name="Christian Tominski" userId="6eb7925a-4ed8-4478-9b7b-0da07fdcf4bc" providerId="ADAL" clId="{FF4723CC-7E10-401C-9D3B-57A2EE8BA8C3}" dt="2022-12-16T18:35:24.871" v="505" actId="20577"/>
      <pc:docMkLst>
        <pc:docMk/>
      </pc:docMkLst>
      <pc:sldChg chg="modSp">
        <pc:chgData name="Christian Tominski" userId="6eb7925a-4ed8-4478-9b7b-0da07fdcf4bc" providerId="ADAL" clId="{FF4723CC-7E10-401C-9D3B-57A2EE8BA8C3}" dt="2022-12-16T13:42:05.024" v="17" actId="20577"/>
        <pc:sldMkLst>
          <pc:docMk/>
          <pc:sldMk cId="1698875922" sldId="371"/>
        </pc:sldMkLst>
        <pc:spChg chg="mod">
          <ac:chgData name="Christian Tominski" userId="6eb7925a-4ed8-4478-9b7b-0da07fdcf4bc" providerId="ADAL" clId="{FF4723CC-7E10-401C-9D3B-57A2EE8BA8C3}" dt="2022-12-16T13:42:05.024" v="17" actId="20577"/>
          <ac:spMkLst>
            <pc:docMk/>
            <pc:sldMk cId="1698875922" sldId="371"/>
            <ac:spMk id="8" creationId="{21B692B3-7574-4C1A-B492-A412E38A0792}"/>
          </ac:spMkLst>
        </pc:spChg>
      </pc:sldChg>
      <pc:sldChg chg="modSp">
        <pc:chgData name="Christian Tominski" userId="6eb7925a-4ed8-4478-9b7b-0da07fdcf4bc" providerId="ADAL" clId="{FF4723CC-7E10-401C-9D3B-57A2EE8BA8C3}" dt="2022-12-16T18:23:18.480" v="385" actId="113"/>
        <pc:sldMkLst>
          <pc:docMk/>
          <pc:sldMk cId="1872112215" sldId="396"/>
        </pc:sldMkLst>
        <pc:spChg chg="mod">
          <ac:chgData name="Christian Tominski" userId="6eb7925a-4ed8-4478-9b7b-0da07fdcf4bc" providerId="ADAL" clId="{FF4723CC-7E10-401C-9D3B-57A2EE8BA8C3}" dt="2022-12-16T18:23:18.480" v="385" actId="113"/>
          <ac:spMkLst>
            <pc:docMk/>
            <pc:sldMk cId="1872112215" sldId="396"/>
            <ac:spMk id="8" creationId="{21B692B3-7574-4C1A-B492-A412E38A0792}"/>
          </ac:spMkLst>
        </pc:spChg>
      </pc:sldChg>
      <pc:sldChg chg="modSp">
        <pc:chgData name="Christian Tominski" userId="6eb7925a-4ed8-4478-9b7b-0da07fdcf4bc" providerId="ADAL" clId="{FF4723CC-7E10-401C-9D3B-57A2EE8BA8C3}" dt="2022-12-16T13:42:47.691" v="23" actId="20577"/>
        <pc:sldMkLst>
          <pc:docMk/>
          <pc:sldMk cId="3334293680" sldId="434"/>
        </pc:sldMkLst>
        <pc:spChg chg="mod">
          <ac:chgData name="Christian Tominski" userId="6eb7925a-4ed8-4478-9b7b-0da07fdcf4bc" providerId="ADAL" clId="{FF4723CC-7E10-401C-9D3B-57A2EE8BA8C3}" dt="2022-12-16T13:42:47.691" v="23" actId="20577"/>
          <ac:spMkLst>
            <pc:docMk/>
            <pc:sldMk cId="3334293680" sldId="434"/>
            <ac:spMk id="8" creationId="{21B692B3-7574-4C1A-B492-A412E38A0792}"/>
          </ac:spMkLst>
        </pc:spChg>
      </pc:sldChg>
      <pc:sldChg chg="modSp modNotesTx">
        <pc:chgData name="Christian Tominski" userId="6eb7925a-4ed8-4478-9b7b-0da07fdcf4bc" providerId="ADAL" clId="{FF4723CC-7E10-401C-9D3B-57A2EE8BA8C3}" dt="2022-12-16T13:44:16.612" v="31" actId="20577"/>
        <pc:sldMkLst>
          <pc:docMk/>
          <pc:sldMk cId="865100833" sldId="435"/>
        </pc:sldMkLst>
        <pc:spChg chg="mod">
          <ac:chgData name="Christian Tominski" userId="6eb7925a-4ed8-4478-9b7b-0da07fdcf4bc" providerId="ADAL" clId="{FF4723CC-7E10-401C-9D3B-57A2EE8BA8C3}" dt="2022-12-16T13:44:04.219" v="30" actId="6549"/>
          <ac:spMkLst>
            <pc:docMk/>
            <pc:sldMk cId="865100833" sldId="435"/>
            <ac:spMk id="8" creationId="{21B692B3-7574-4C1A-B492-A412E38A0792}"/>
          </ac:spMkLst>
        </pc:spChg>
      </pc:sldChg>
      <pc:sldChg chg="addSp delSp modSp modAnim">
        <pc:chgData name="Christian Tominski" userId="6eb7925a-4ed8-4478-9b7b-0da07fdcf4bc" providerId="ADAL" clId="{FF4723CC-7E10-401C-9D3B-57A2EE8BA8C3}" dt="2022-12-16T14:03:39.766" v="211" actId="1076"/>
        <pc:sldMkLst>
          <pc:docMk/>
          <pc:sldMk cId="3679295163" sldId="440"/>
        </pc:sldMkLst>
        <pc:spChg chg="add del mod">
          <ac:chgData name="Christian Tominski" userId="6eb7925a-4ed8-4478-9b7b-0da07fdcf4bc" providerId="ADAL" clId="{FF4723CC-7E10-401C-9D3B-57A2EE8BA8C3}" dt="2022-12-16T13:53:00.024" v="50" actId="478"/>
          <ac:spMkLst>
            <pc:docMk/>
            <pc:sldMk cId="3679295163" sldId="440"/>
            <ac:spMk id="3" creationId="{2EA0FA7F-1E70-4C26-9A58-A411665B3830}"/>
          </ac:spMkLst>
        </pc:spChg>
        <pc:spChg chg="add del mod">
          <ac:chgData name="Christian Tominski" userId="6eb7925a-4ed8-4478-9b7b-0da07fdcf4bc" providerId="ADAL" clId="{FF4723CC-7E10-401C-9D3B-57A2EE8BA8C3}" dt="2022-12-16T13:54:53.418" v="70" actId="478"/>
          <ac:spMkLst>
            <pc:docMk/>
            <pc:sldMk cId="3679295163" sldId="440"/>
            <ac:spMk id="8" creationId="{0364428F-3B31-4E19-A31B-CD25223FE972}"/>
          </ac:spMkLst>
        </pc:spChg>
        <pc:spChg chg="add mod ord">
          <ac:chgData name="Christian Tominski" userId="6eb7925a-4ed8-4478-9b7b-0da07fdcf4bc" providerId="ADAL" clId="{FF4723CC-7E10-401C-9D3B-57A2EE8BA8C3}" dt="2022-12-16T14:03:39.766" v="211" actId="1076"/>
          <ac:spMkLst>
            <pc:docMk/>
            <pc:sldMk cId="3679295163" sldId="440"/>
            <ac:spMk id="10" creationId="{902B36C4-B916-4F97-ABA1-9704E995EC42}"/>
          </ac:spMkLst>
        </pc:spChg>
        <pc:spChg chg="mod">
          <ac:chgData name="Christian Tominski" userId="6eb7925a-4ed8-4478-9b7b-0da07fdcf4bc" providerId="ADAL" clId="{FF4723CC-7E10-401C-9D3B-57A2EE8BA8C3}" dt="2022-12-16T14:03:33.706" v="210" actId="6549"/>
          <ac:spMkLst>
            <pc:docMk/>
            <pc:sldMk cId="3679295163" sldId="440"/>
            <ac:spMk id="12" creationId="{08F6FDFA-2299-42C8-813E-0ACB573AAA53}"/>
          </ac:spMkLst>
        </pc:spChg>
        <pc:spChg chg="add del mod">
          <ac:chgData name="Christian Tominski" userId="6eb7925a-4ed8-4478-9b7b-0da07fdcf4bc" providerId="ADAL" clId="{FF4723CC-7E10-401C-9D3B-57A2EE8BA8C3}" dt="2022-12-16T14:00:47.417" v="187" actId="478"/>
          <ac:spMkLst>
            <pc:docMk/>
            <pc:sldMk cId="3679295163" sldId="440"/>
            <ac:spMk id="36" creationId="{B6D0317A-8D0C-4B55-812A-DF80606F6E70}"/>
          </ac:spMkLst>
        </pc:spChg>
        <pc:spChg chg="add mod ord">
          <ac:chgData name="Christian Tominski" userId="6eb7925a-4ed8-4478-9b7b-0da07fdcf4bc" providerId="ADAL" clId="{FF4723CC-7E10-401C-9D3B-57A2EE8BA8C3}" dt="2022-12-16T14:02:44.036" v="200" actId="1076"/>
          <ac:spMkLst>
            <pc:docMk/>
            <pc:sldMk cId="3679295163" sldId="440"/>
            <ac:spMk id="37" creationId="{EB2D3150-75F5-475D-A733-5E8D7ACC7F23}"/>
          </ac:spMkLst>
        </pc:spChg>
        <pc:picChg chg="add mod ord">
          <ac:chgData name="Christian Tominski" userId="6eb7925a-4ed8-4478-9b7b-0da07fdcf4bc" providerId="ADAL" clId="{FF4723CC-7E10-401C-9D3B-57A2EE8BA8C3}" dt="2022-12-16T14:02:44.036" v="200" actId="1076"/>
          <ac:picMkLst>
            <pc:docMk/>
            <pc:sldMk cId="3679295163" sldId="440"/>
            <ac:picMk id="7" creationId="{9FD3C07C-6193-4283-8FF2-19F0890542DD}"/>
          </ac:picMkLst>
        </pc:picChg>
        <pc:inkChg chg="add del mod">
          <ac:chgData name="Christian Tominski" userId="6eb7925a-4ed8-4478-9b7b-0da07fdcf4bc" providerId="ADAL" clId="{FF4723CC-7E10-401C-9D3B-57A2EE8BA8C3}" dt="2022-12-16T13:57:21.875" v="140" actId="478"/>
          <ac:inkMkLst>
            <pc:docMk/>
            <pc:sldMk cId="3679295163" sldId="440"/>
            <ac:inkMk id="9" creationId="{9A94B305-754B-47D3-8125-913D16F3C162}"/>
          </ac:inkMkLst>
        </pc:inkChg>
        <pc:inkChg chg="add del">
          <ac:chgData name="Christian Tominski" userId="6eb7925a-4ed8-4478-9b7b-0da07fdcf4bc" providerId="ADAL" clId="{FF4723CC-7E10-401C-9D3B-57A2EE8BA8C3}" dt="2022-12-16T13:57:27.196" v="142"/>
          <ac:inkMkLst>
            <pc:docMk/>
            <pc:sldMk cId="3679295163" sldId="440"/>
            <ac:inkMk id="11" creationId="{4024DEBB-4452-492D-9660-38895D8677B4}"/>
          </ac:inkMkLst>
        </pc:inkChg>
        <pc:inkChg chg="add del">
          <ac:chgData name="Christian Tominski" userId="6eb7925a-4ed8-4478-9b7b-0da07fdcf4bc" providerId="ADAL" clId="{FF4723CC-7E10-401C-9D3B-57A2EE8BA8C3}" dt="2022-12-16T13:57:30.954" v="144"/>
          <ac:inkMkLst>
            <pc:docMk/>
            <pc:sldMk cId="3679295163" sldId="440"/>
            <ac:inkMk id="13" creationId="{9FBD8DB9-A3EA-4917-B8BB-DAE51EA6A722}"/>
          </ac:inkMkLst>
        </pc:inkChg>
        <pc:inkChg chg="add del">
          <ac:chgData name="Christian Tominski" userId="6eb7925a-4ed8-4478-9b7b-0da07fdcf4bc" providerId="ADAL" clId="{FF4723CC-7E10-401C-9D3B-57A2EE8BA8C3}" dt="2022-12-16T13:57:35.416" v="146"/>
          <ac:inkMkLst>
            <pc:docMk/>
            <pc:sldMk cId="3679295163" sldId="440"/>
            <ac:inkMk id="14" creationId="{915AF40F-2A8F-4104-AE60-98AE64082C85}"/>
          </ac:inkMkLst>
        </pc:inkChg>
        <pc:inkChg chg="add del">
          <ac:chgData name="Christian Tominski" userId="6eb7925a-4ed8-4478-9b7b-0da07fdcf4bc" providerId="ADAL" clId="{FF4723CC-7E10-401C-9D3B-57A2EE8BA8C3}" dt="2022-12-16T13:57:38.343" v="148"/>
          <ac:inkMkLst>
            <pc:docMk/>
            <pc:sldMk cId="3679295163" sldId="440"/>
            <ac:inkMk id="15" creationId="{E8F22773-1A20-40C5-87AE-E5DD827205C2}"/>
          </ac:inkMkLst>
        </pc:inkChg>
        <pc:inkChg chg="add del">
          <ac:chgData name="Christian Tominski" userId="6eb7925a-4ed8-4478-9b7b-0da07fdcf4bc" providerId="ADAL" clId="{FF4723CC-7E10-401C-9D3B-57A2EE8BA8C3}" dt="2022-12-16T13:59:00.866" v="150"/>
          <ac:inkMkLst>
            <pc:docMk/>
            <pc:sldMk cId="3679295163" sldId="440"/>
            <ac:inkMk id="16" creationId="{2047C82D-E861-40BE-8F42-FEDE460F829C}"/>
          </ac:inkMkLst>
        </pc:inkChg>
        <pc:inkChg chg="add del">
          <ac:chgData name="Christian Tominski" userId="6eb7925a-4ed8-4478-9b7b-0da07fdcf4bc" providerId="ADAL" clId="{FF4723CC-7E10-401C-9D3B-57A2EE8BA8C3}" dt="2022-12-16T13:59:06.627" v="152"/>
          <ac:inkMkLst>
            <pc:docMk/>
            <pc:sldMk cId="3679295163" sldId="440"/>
            <ac:inkMk id="17" creationId="{8490D636-B00A-4C9B-B3B8-7D6C9BEACA7D}"/>
          </ac:inkMkLst>
        </pc:inkChg>
        <pc:inkChg chg="add del">
          <ac:chgData name="Christian Tominski" userId="6eb7925a-4ed8-4478-9b7b-0da07fdcf4bc" providerId="ADAL" clId="{FF4723CC-7E10-401C-9D3B-57A2EE8BA8C3}" dt="2022-12-16T13:59:09.929" v="154"/>
          <ac:inkMkLst>
            <pc:docMk/>
            <pc:sldMk cId="3679295163" sldId="440"/>
            <ac:inkMk id="18" creationId="{F85BB360-4853-4802-8EB1-010A6982F777}"/>
          </ac:inkMkLst>
        </pc:inkChg>
        <pc:inkChg chg="add del">
          <ac:chgData name="Christian Tominski" userId="6eb7925a-4ed8-4478-9b7b-0da07fdcf4bc" providerId="ADAL" clId="{FF4723CC-7E10-401C-9D3B-57A2EE8BA8C3}" dt="2022-12-16T13:59:13.360" v="156"/>
          <ac:inkMkLst>
            <pc:docMk/>
            <pc:sldMk cId="3679295163" sldId="440"/>
            <ac:inkMk id="19" creationId="{E29C7EDD-3339-41F7-8C18-9D2FFC1F26E1}"/>
          </ac:inkMkLst>
        </pc:inkChg>
        <pc:inkChg chg="add del">
          <ac:chgData name="Christian Tominski" userId="6eb7925a-4ed8-4478-9b7b-0da07fdcf4bc" providerId="ADAL" clId="{FF4723CC-7E10-401C-9D3B-57A2EE8BA8C3}" dt="2022-12-16T13:59:19.351" v="158"/>
          <ac:inkMkLst>
            <pc:docMk/>
            <pc:sldMk cId="3679295163" sldId="440"/>
            <ac:inkMk id="20" creationId="{CCFEAC79-46BD-4802-A3D7-54D0B2742860}"/>
          </ac:inkMkLst>
        </pc:inkChg>
        <pc:inkChg chg="add del">
          <ac:chgData name="Christian Tominski" userId="6eb7925a-4ed8-4478-9b7b-0da07fdcf4bc" providerId="ADAL" clId="{FF4723CC-7E10-401C-9D3B-57A2EE8BA8C3}" dt="2022-12-16T13:59:36.455" v="163"/>
          <ac:inkMkLst>
            <pc:docMk/>
            <pc:sldMk cId="3679295163" sldId="440"/>
            <ac:inkMk id="21" creationId="{6A51A57C-CEF8-461A-AA57-7EA15DF68998}"/>
          </ac:inkMkLst>
        </pc:inkChg>
        <pc:inkChg chg="add del">
          <ac:chgData name="Christian Tominski" userId="6eb7925a-4ed8-4478-9b7b-0da07fdcf4bc" providerId="ADAL" clId="{FF4723CC-7E10-401C-9D3B-57A2EE8BA8C3}" dt="2022-12-16T13:59:35.070" v="162"/>
          <ac:inkMkLst>
            <pc:docMk/>
            <pc:sldMk cId="3679295163" sldId="440"/>
            <ac:inkMk id="22" creationId="{83D2531E-13A2-4573-8A59-143FD09138C0}"/>
          </ac:inkMkLst>
        </pc:inkChg>
        <pc:inkChg chg="add">
          <ac:chgData name="Christian Tominski" userId="6eb7925a-4ed8-4478-9b7b-0da07fdcf4bc" providerId="ADAL" clId="{FF4723CC-7E10-401C-9D3B-57A2EE8BA8C3}" dt="2022-12-16T13:59:33.765" v="161"/>
          <ac:inkMkLst>
            <pc:docMk/>
            <pc:sldMk cId="3679295163" sldId="440"/>
            <ac:inkMk id="23" creationId="{4019D062-2D10-448F-BC68-0CE9AF8733BB}"/>
          </ac:inkMkLst>
        </pc:inkChg>
        <pc:inkChg chg="add del">
          <ac:chgData name="Christian Tominski" userId="6eb7925a-4ed8-4478-9b7b-0da07fdcf4bc" providerId="ADAL" clId="{FF4723CC-7E10-401C-9D3B-57A2EE8BA8C3}" dt="2022-12-16T13:59:41.434" v="168"/>
          <ac:inkMkLst>
            <pc:docMk/>
            <pc:sldMk cId="3679295163" sldId="440"/>
            <ac:inkMk id="24" creationId="{78FF822B-3860-4B48-A0C4-AD4CFAB7797F}"/>
          </ac:inkMkLst>
        </pc:inkChg>
        <pc:inkChg chg="add del">
          <ac:chgData name="Christian Tominski" userId="6eb7925a-4ed8-4478-9b7b-0da07fdcf4bc" providerId="ADAL" clId="{FF4723CC-7E10-401C-9D3B-57A2EE8BA8C3}" dt="2022-12-16T13:59:40.274" v="167"/>
          <ac:inkMkLst>
            <pc:docMk/>
            <pc:sldMk cId="3679295163" sldId="440"/>
            <ac:inkMk id="25" creationId="{718D7D3E-70B4-4BB1-A456-091728E0B470}"/>
          </ac:inkMkLst>
        </pc:inkChg>
        <pc:inkChg chg="add">
          <ac:chgData name="Christian Tominski" userId="6eb7925a-4ed8-4478-9b7b-0da07fdcf4bc" providerId="ADAL" clId="{FF4723CC-7E10-401C-9D3B-57A2EE8BA8C3}" dt="2022-12-16T13:59:38.592" v="166"/>
          <ac:inkMkLst>
            <pc:docMk/>
            <pc:sldMk cId="3679295163" sldId="440"/>
            <ac:inkMk id="26" creationId="{CF83B0EA-28C6-4721-9BFF-009C2A983006}"/>
          </ac:inkMkLst>
        </pc:inkChg>
        <pc:inkChg chg="add del">
          <ac:chgData name="Christian Tominski" userId="6eb7925a-4ed8-4478-9b7b-0da07fdcf4bc" providerId="ADAL" clId="{FF4723CC-7E10-401C-9D3B-57A2EE8BA8C3}" dt="2022-12-16T13:59:45.993" v="175"/>
          <ac:inkMkLst>
            <pc:docMk/>
            <pc:sldMk cId="3679295163" sldId="440"/>
            <ac:inkMk id="27" creationId="{C7589091-4C99-43B7-A166-97D365035D26}"/>
          </ac:inkMkLst>
        </pc:inkChg>
        <pc:inkChg chg="add del">
          <ac:chgData name="Christian Tominski" userId="6eb7925a-4ed8-4478-9b7b-0da07fdcf4bc" providerId="ADAL" clId="{FF4723CC-7E10-401C-9D3B-57A2EE8BA8C3}" dt="2022-12-16T13:59:45.505" v="174"/>
          <ac:inkMkLst>
            <pc:docMk/>
            <pc:sldMk cId="3679295163" sldId="440"/>
            <ac:inkMk id="28" creationId="{C7B4482D-9F89-4E24-9521-C8400BE5D710}"/>
          </ac:inkMkLst>
        </pc:inkChg>
        <pc:inkChg chg="add del">
          <ac:chgData name="Christian Tominski" userId="6eb7925a-4ed8-4478-9b7b-0da07fdcf4bc" providerId="ADAL" clId="{FF4723CC-7E10-401C-9D3B-57A2EE8BA8C3}" dt="2022-12-16T13:59:45.033" v="173"/>
          <ac:inkMkLst>
            <pc:docMk/>
            <pc:sldMk cId="3679295163" sldId="440"/>
            <ac:inkMk id="29" creationId="{33CE90AA-9847-4257-92F6-35477C6DF52A}"/>
          </ac:inkMkLst>
        </pc:inkChg>
        <pc:inkChg chg="add">
          <ac:chgData name="Christian Tominski" userId="6eb7925a-4ed8-4478-9b7b-0da07fdcf4bc" providerId="ADAL" clId="{FF4723CC-7E10-401C-9D3B-57A2EE8BA8C3}" dt="2022-12-16T13:59:44.214" v="172"/>
          <ac:inkMkLst>
            <pc:docMk/>
            <pc:sldMk cId="3679295163" sldId="440"/>
            <ac:inkMk id="30" creationId="{6B903323-608E-4CE3-AF7A-F161B2E6005D}"/>
          </ac:inkMkLst>
        </pc:inkChg>
        <pc:inkChg chg="add del">
          <ac:chgData name="Christian Tominski" userId="6eb7925a-4ed8-4478-9b7b-0da07fdcf4bc" providerId="ADAL" clId="{FF4723CC-7E10-401C-9D3B-57A2EE8BA8C3}" dt="2022-12-16T13:59:50.158" v="177"/>
          <ac:inkMkLst>
            <pc:docMk/>
            <pc:sldMk cId="3679295163" sldId="440"/>
            <ac:inkMk id="31" creationId="{6195D562-85FA-4F85-B181-A7F3A4CE5FA0}"/>
          </ac:inkMkLst>
        </pc:inkChg>
        <pc:inkChg chg="add del">
          <ac:chgData name="Christian Tominski" userId="6eb7925a-4ed8-4478-9b7b-0da07fdcf4bc" providerId="ADAL" clId="{FF4723CC-7E10-401C-9D3B-57A2EE8BA8C3}" dt="2022-12-16T13:59:57.808" v="179"/>
          <ac:inkMkLst>
            <pc:docMk/>
            <pc:sldMk cId="3679295163" sldId="440"/>
            <ac:inkMk id="32" creationId="{A2F4CE36-B43D-4AF9-9CE5-A25DD22FEACC}"/>
          </ac:inkMkLst>
        </pc:inkChg>
        <pc:inkChg chg="add del">
          <ac:chgData name="Christian Tominski" userId="6eb7925a-4ed8-4478-9b7b-0da07fdcf4bc" providerId="ADAL" clId="{FF4723CC-7E10-401C-9D3B-57A2EE8BA8C3}" dt="2022-12-16T14:00:02.241" v="184"/>
          <ac:inkMkLst>
            <pc:docMk/>
            <pc:sldMk cId="3679295163" sldId="440"/>
            <ac:inkMk id="33" creationId="{E0DB3B60-0D11-4D81-A328-F2739EC43642}"/>
          </ac:inkMkLst>
        </pc:inkChg>
        <pc:inkChg chg="add del">
          <ac:chgData name="Christian Tominski" userId="6eb7925a-4ed8-4478-9b7b-0da07fdcf4bc" providerId="ADAL" clId="{FF4723CC-7E10-401C-9D3B-57A2EE8BA8C3}" dt="2022-12-16T14:00:01.489" v="183"/>
          <ac:inkMkLst>
            <pc:docMk/>
            <pc:sldMk cId="3679295163" sldId="440"/>
            <ac:inkMk id="34" creationId="{D6F4F834-9A9A-4864-B6BC-D08BDA679422}"/>
          </ac:inkMkLst>
        </pc:inkChg>
        <pc:inkChg chg="add">
          <ac:chgData name="Christian Tominski" userId="6eb7925a-4ed8-4478-9b7b-0da07fdcf4bc" providerId="ADAL" clId="{FF4723CC-7E10-401C-9D3B-57A2EE8BA8C3}" dt="2022-12-16T14:00:01.315" v="182"/>
          <ac:inkMkLst>
            <pc:docMk/>
            <pc:sldMk cId="3679295163" sldId="440"/>
            <ac:inkMk id="35" creationId="{A7386061-F1C6-4860-9B14-7D9B26755F2E}"/>
          </ac:inkMkLst>
        </pc:inkChg>
      </pc:sldChg>
      <pc:sldChg chg="modSp">
        <pc:chgData name="Christian Tominski" userId="6eb7925a-4ed8-4478-9b7b-0da07fdcf4bc" providerId="ADAL" clId="{FF4723CC-7E10-401C-9D3B-57A2EE8BA8C3}" dt="2022-12-16T14:05:16.337" v="226" actId="20577"/>
        <pc:sldMkLst>
          <pc:docMk/>
          <pc:sldMk cId="2824200798" sldId="444"/>
        </pc:sldMkLst>
        <pc:spChg chg="mod">
          <ac:chgData name="Christian Tominski" userId="6eb7925a-4ed8-4478-9b7b-0da07fdcf4bc" providerId="ADAL" clId="{FF4723CC-7E10-401C-9D3B-57A2EE8BA8C3}" dt="2022-12-16T14:05:16.337" v="226" actId="20577"/>
          <ac:spMkLst>
            <pc:docMk/>
            <pc:sldMk cId="2824200798" sldId="444"/>
            <ac:spMk id="8" creationId="{21B692B3-7574-4C1A-B492-A412E38A0792}"/>
          </ac:spMkLst>
        </pc:spChg>
      </pc:sldChg>
      <pc:sldChg chg="modSp">
        <pc:chgData name="Christian Tominski" userId="6eb7925a-4ed8-4478-9b7b-0da07fdcf4bc" providerId="ADAL" clId="{FF4723CC-7E10-401C-9D3B-57A2EE8BA8C3}" dt="2022-12-16T18:35:24.871" v="505" actId="20577"/>
        <pc:sldMkLst>
          <pc:docMk/>
          <pc:sldMk cId="3682964328" sldId="448"/>
        </pc:sldMkLst>
        <pc:spChg chg="mod">
          <ac:chgData name="Christian Tominski" userId="6eb7925a-4ed8-4478-9b7b-0da07fdcf4bc" providerId="ADAL" clId="{FF4723CC-7E10-401C-9D3B-57A2EE8BA8C3}" dt="2022-12-16T18:35:24.871" v="505" actId="20577"/>
          <ac:spMkLst>
            <pc:docMk/>
            <pc:sldMk cId="3682964328" sldId="448"/>
            <ac:spMk id="7" creationId="{C17CB716-B855-4A4F-A5B9-04842F3713B8}"/>
          </ac:spMkLst>
        </pc:spChg>
      </pc:sldChg>
      <pc:sldChg chg="modSp">
        <pc:chgData name="Christian Tominski" userId="6eb7925a-4ed8-4478-9b7b-0da07fdcf4bc" providerId="ADAL" clId="{FF4723CC-7E10-401C-9D3B-57A2EE8BA8C3}" dt="2022-12-16T17:23:42.382" v="253" actId="313"/>
        <pc:sldMkLst>
          <pc:docMk/>
          <pc:sldMk cId="2725798385" sldId="451"/>
        </pc:sldMkLst>
        <pc:spChg chg="mod">
          <ac:chgData name="Christian Tominski" userId="6eb7925a-4ed8-4478-9b7b-0da07fdcf4bc" providerId="ADAL" clId="{FF4723CC-7E10-401C-9D3B-57A2EE8BA8C3}" dt="2022-12-16T17:23:42.382" v="253" actId="313"/>
          <ac:spMkLst>
            <pc:docMk/>
            <pc:sldMk cId="2725798385" sldId="451"/>
            <ac:spMk id="8" creationId="{21B692B3-7574-4C1A-B492-A412E38A0792}"/>
          </ac:spMkLst>
        </pc:spChg>
      </pc:sldChg>
      <pc:sldChg chg="modSp">
        <pc:chgData name="Christian Tominski" userId="6eb7925a-4ed8-4478-9b7b-0da07fdcf4bc" providerId="ADAL" clId="{FF4723CC-7E10-401C-9D3B-57A2EE8BA8C3}" dt="2022-12-16T17:22:54.797" v="250" actId="20577"/>
        <pc:sldMkLst>
          <pc:docMk/>
          <pc:sldMk cId="3097024987" sldId="454"/>
        </pc:sldMkLst>
        <pc:spChg chg="mod">
          <ac:chgData name="Christian Tominski" userId="6eb7925a-4ed8-4478-9b7b-0da07fdcf4bc" providerId="ADAL" clId="{FF4723CC-7E10-401C-9D3B-57A2EE8BA8C3}" dt="2022-12-16T17:22:54.797" v="250" actId="20577"/>
          <ac:spMkLst>
            <pc:docMk/>
            <pc:sldMk cId="3097024987" sldId="454"/>
            <ac:spMk id="8" creationId="{21B692B3-7574-4C1A-B492-A412E38A0792}"/>
          </ac:spMkLst>
        </pc:spChg>
      </pc:sldChg>
      <pc:sldChg chg="modSp">
        <pc:chgData name="Christian Tominski" userId="6eb7925a-4ed8-4478-9b7b-0da07fdcf4bc" providerId="ADAL" clId="{FF4723CC-7E10-401C-9D3B-57A2EE8BA8C3}" dt="2022-12-16T17:25:46.998" v="255" actId="20577"/>
        <pc:sldMkLst>
          <pc:docMk/>
          <pc:sldMk cId="3914586755" sldId="455"/>
        </pc:sldMkLst>
        <pc:spChg chg="mod">
          <ac:chgData name="Christian Tominski" userId="6eb7925a-4ed8-4478-9b7b-0da07fdcf4bc" providerId="ADAL" clId="{FF4723CC-7E10-401C-9D3B-57A2EE8BA8C3}" dt="2022-12-16T17:25:46.998" v="255" actId="20577"/>
          <ac:spMkLst>
            <pc:docMk/>
            <pc:sldMk cId="3914586755" sldId="455"/>
            <ac:spMk id="8" creationId="{21B692B3-7574-4C1A-B492-A412E38A0792}"/>
          </ac:spMkLst>
        </pc:spChg>
      </pc:sldChg>
      <pc:sldChg chg="modSp">
        <pc:chgData name="Christian Tominski" userId="6eb7925a-4ed8-4478-9b7b-0da07fdcf4bc" providerId="ADAL" clId="{FF4723CC-7E10-401C-9D3B-57A2EE8BA8C3}" dt="2022-12-16T17:33:48.834" v="383" actId="20577"/>
        <pc:sldMkLst>
          <pc:docMk/>
          <pc:sldMk cId="1974770094" sldId="456"/>
        </pc:sldMkLst>
        <pc:spChg chg="mod">
          <ac:chgData name="Christian Tominski" userId="6eb7925a-4ed8-4478-9b7b-0da07fdcf4bc" providerId="ADAL" clId="{FF4723CC-7E10-401C-9D3B-57A2EE8BA8C3}" dt="2022-12-16T17:33:26.914" v="370" actId="20577"/>
          <ac:spMkLst>
            <pc:docMk/>
            <pc:sldMk cId="1974770094" sldId="456"/>
            <ac:spMk id="16" creationId="{6B33D288-4A45-49A7-B772-59F04DF5F919}"/>
          </ac:spMkLst>
        </pc:spChg>
        <pc:spChg chg="mod">
          <ac:chgData name="Christian Tominski" userId="6eb7925a-4ed8-4478-9b7b-0da07fdcf4bc" providerId="ADAL" clId="{FF4723CC-7E10-401C-9D3B-57A2EE8BA8C3}" dt="2022-12-16T17:33:32.568" v="375" actId="20577"/>
          <ac:spMkLst>
            <pc:docMk/>
            <pc:sldMk cId="1974770094" sldId="456"/>
            <ac:spMk id="17" creationId="{04C866A5-650A-424F-9306-F1427A2C29CD}"/>
          </ac:spMkLst>
        </pc:spChg>
        <pc:spChg chg="mod">
          <ac:chgData name="Christian Tominski" userId="6eb7925a-4ed8-4478-9b7b-0da07fdcf4bc" providerId="ADAL" clId="{FF4723CC-7E10-401C-9D3B-57A2EE8BA8C3}" dt="2022-12-16T17:33:38.932" v="379" actId="20577"/>
          <ac:spMkLst>
            <pc:docMk/>
            <pc:sldMk cId="1974770094" sldId="456"/>
            <ac:spMk id="18" creationId="{251A7ADB-34E5-4038-8BAA-31D6FC3A3A91}"/>
          </ac:spMkLst>
        </pc:spChg>
        <pc:spChg chg="mod">
          <ac:chgData name="Christian Tominski" userId="6eb7925a-4ed8-4478-9b7b-0da07fdcf4bc" providerId="ADAL" clId="{FF4723CC-7E10-401C-9D3B-57A2EE8BA8C3}" dt="2022-12-16T17:33:48.834" v="383" actId="20577"/>
          <ac:spMkLst>
            <pc:docMk/>
            <pc:sldMk cId="1974770094" sldId="456"/>
            <ac:spMk id="19" creationId="{E56B03E3-23D3-44AC-B174-7D6530041B3A}"/>
          </ac:spMkLst>
        </pc:spChg>
      </pc:sldChg>
      <pc:sldChg chg="modSp">
        <pc:chgData name="Christian Tominski" userId="6eb7925a-4ed8-4478-9b7b-0da07fdcf4bc" providerId="ADAL" clId="{FF4723CC-7E10-401C-9D3B-57A2EE8BA8C3}" dt="2022-12-16T17:26:43.605" v="256" actId="6549"/>
        <pc:sldMkLst>
          <pc:docMk/>
          <pc:sldMk cId="2764287197" sldId="457"/>
        </pc:sldMkLst>
        <pc:spChg chg="mod">
          <ac:chgData name="Christian Tominski" userId="6eb7925a-4ed8-4478-9b7b-0da07fdcf4bc" providerId="ADAL" clId="{FF4723CC-7E10-401C-9D3B-57A2EE8BA8C3}" dt="2022-12-16T17:26:43.605" v="256" actId="6549"/>
          <ac:spMkLst>
            <pc:docMk/>
            <pc:sldMk cId="2764287197" sldId="457"/>
            <ac:spMk id="8" creationId="{21B692B3-7574-4C1A-B492-A412E38A0792}"/>
          </ac:spMkLst>
        </pc:spChg>
      </pc:sldChg>
      <pc:sldChg chg="modSp">
        <pc:chgData name="Christian Tominski" userId="6eb7925a-4ed8-4478-9b7b-0da07fdcf4bc" providerId="ADAL" clId="{FF4723CC-7E10-401C-9D3B-57A2EE8BA8C3}" dt="2022-12-16T17:32:24.370" v="362" actId="20577"/>
        <pc:sldMkLst>
          <pc:docMk/>
          <pc:sldMk cId="2787982248" sldId="462"/>
        </pc:sldMkLst>
        <pc:spChg chg="mod">
          <ac:chgData name="Christian Tominski" userId="6eb7925a-4ed8-4478-9b7b-0da07fdcf4bc" providerId="ADAL" clId="{FF4723CC-7E10-401C-9D3B-57A2EE8BA8C3}" dt="2022-12-16T17:32:24.370" v="362" actId="20577"/>
          <ac:spMkLst>
            <pc:docMk/>
            <pc:sldMk cId="2787982248" sldId="462"/>
            <ac:spMk id="8" creationId="{21B692B3-7574-4C1A-B492-A412E38A0792}"/>
          </ac:spMkLst>
        </pc:spChg>
      </pc:sldChg>
      <pc:sldChg chg="modSp">
        <pc:chgData name="Christian Tominski" userId="6eb7925a-4ed8-4478-9b7b-0da07fdcf4bc" providerId="ADAL" clId="{FF4723CC-7E10-401C-9D3B-57A2EE8BA8C3}" dt="2022-12-16T18:30:27.390" v="438" actId="113"/>
        <pc:sldMkLst>
          <pc:docMk/>
          <pc:sldMk cId="4237741370" sldId="470"/>
        </pc:sldMkLst>
        <pc:spChg chg="mod">
          <ac:chgData name="Christian Tominski" userId="6eb7925a-4ed8-4478-9b7b-0da07fdcf4bc" providerId="ADAL" clId="{FF4723CC-7E10-401C-9D3B-57A2EE8BA8C3}" dt="2022-12-16T18:30:27.390" v="438" actId="113"/>
          <ac:spMkLst>
            <pc:docMk/>
            <pc:sldMk cId="4237741370" sldId="470"/>
            <ac:spMk id="8" creationId="{21B692B3-7574-4C1A-B492-A412E38A0792}"/>
          </ac:spMkLst>
        </pc:spChg>
      </pc:sldChg>
      <pc:sldChg chg="modSp">
        <pc:chgData name="Christian Tominski" userId="6eb7925a-4ed8-4478-9b7b-0da07fdcf4bc" providerId="ADAL" clId="{FF4723CC-7E10-401C-9D3B-57A2EE8BA8C3}" dt="2022-12-16T18:32:04.117" v="494" actId="313"/>
        <pc:sldMkLst>
          <pc:docMk/>
          <pc:sldMk cId="3816117773" sldId="471"/>
        </pc:sldMkLst>
        <pc:spChg chg="mod">
          <ac:chgData name="Christian Tominski" userId="6eb7925a-4ed8-4478-9b7b-0da07fdcf4bc" providerId="ADAL" clId="{FF4723CC-7E10-401C-9D3B-57A2EE8BA8C3}" dt="2022-12-16T18:32:04.117" v="494" actId="313"/>
          <ac:spMkLst>
            <pc:docMk/>
            <pc:sldMk cId="3816117773" sldId="471"/>
            <ac:spMk id="8" creationId="{21B692B3-7574-4C1A-B492-A412E38A0792}"/>
          </ac:spMkLst>
        </pc:spChg>
      </pc:sldChg>
      <pc:sldChg chg="modSp">
        <pc:chgData name="Christian Tominski" userId="6eb7925a-4ed8-4478-9b7b-0da07fdcf4bc" providerId="ADAL" clId="{FF4723CC-7E10-401C-9D3B-57A2EE8BA8C3}" dt="2022-12-16T18:33:57.201" v="504" actId="6549"/>
        <pc:sldMkLst>
          <pc:docMk/>
          <pc:sldMk cId="2558744132" sldId="474"/>
        </pc:sldMkLst>
        <pc:spChg chg="mod">
          <ac:chgData name="Christian Tominski" userId="6eb7925a-4ed8-4478-9b7b-0da07fdcf4bc" providerId="ADAL" clId="{FF4723CC-7E10-401C-9D3B-57A2EE8BA8C3}" dt="2022-12-16T18:33:57.201" v="504" actId="6549"/>
          <ac:spMkLst>
            <pc:docMk/>
            <pc:sldMk cId="2558744132" sldId="474"/>
            <ac:spMk id="8" creationId="{21B692B3-7574-4C1A-B492-A412E38A0792}"/>
          </ac:spMkLst>
        </pc:spChg>
      </pc:sldChg>
      <pc:sldChg chg="modSp">
        <pc:chgData name="Christian Tominski" userId="6eb7925a-4ed8-4478-9b7b-0da07fdcf4bc" providerId="ADAL" clId="{FF4723CC-7E10-401C-9D3B-57A2EE8BA8C3}" dt="2022-12-16T18:28:42.428" v="436" actId="6549"/>
        <pc:sldMkLst>
          <pc:docMk/>
          <pc:sldMk cId="3705670625" sldId="490"/>
        </pc:sldMkLst>
        <pc:spChg chg="mod">
          <ac:chgData name="Christian Tominski" userId="6eb7925a-4ed8-4478-9b7b-0da07fdcf4bc" providerId="ADAL" clId="{FF4723CC-7E10-401C-9D3B-57A2EE8BA8C3}" dt="2022-12-16T18:28:42.428" v="436" actId="6549"/>
          <ac:spMkLst>
            <pc:docMk/>
            <pc:sldMk cId="3705670625" sldId="490"/>
            <ac:spMk id="8" creationId="{21B692B3-7574-4C1A-B492-A412E38A0792}"/>
          </ac:spMkLst>
        </pc:spChg>
      </pc:sldChg>
      <pc:sldChg chg="modSp">
        <pc:chgData name="Christian Tominski" userId="6eb7925a-4ed8-4478-9b7b-0da07fdcf4bc" providerId="ADAL" clId="{FF4723CC-7E10-401C-9D3B-57A2EE8BA8C3}" dt="2022-12-16T18:33:01.597" v="496" actId="113"/>
        <pc:sldMkLst>
          <pc:docMk/>
          <pc:sldMk cId="40463550" sldId="491"/>
        </pc:sldMkLst>
        <pc:spChg chg="mod">
          <ac:chgData name="Christian Tominski" userId="6eb7925a-4ed8-4478-9b7b-0da07fdcf4bc" providerId="ADAL" clId="{FF4723CC-7E10-401C-9D3B-57A2EE8BA8C3}" dt="2022-12-16T18:33:01.597" v="496" actId="113"/>
          <ac:spMkLst>
            <pc:docMk/>
            <pc:sldMk cId="40463550" sldId="491"/>
            <ac:spMk id="8" creationId="{21B692B3-7574-4C1A-B492-A412E38A0792}"/>
          </ac:spMkLst>
        </pc:spChg>
      </pc:sldChg>
      <pc:sldChg chg="modSp">
        <pc:chgData name="Christian Tominski" userId="6eb7925a-4ed8-4478-9b7b-0da07fdcf4bc" providerId="ADAL" clId="{FF4723CC-7E10-401C-9D3B-57A2EE8BA8C3}" dt="2022-12-16T18:25:46.745" v="404"/>
        <pc:sldMkLst>
          <pc:docMk/>
          <pc:sldMk cId="1197601587" sldId="493"/>
        </pc:sldMkLst>
        <pc:spChg chg="mod">
          <ac:chgData name="Christian Tominski" userId="6eb7925a-4ed8-4478-9b7b-0da07fdcf4bc" providerId="ADAL" clId="{FF4723CC-7E10-401C-9D3B-57A2EE8BA8C3}" dt="2022-12-16T18:25:46.745" v="404"/>
          <ac:spMkLst>
            <pc:docMk/>
            <pc:sldMk cId="1197601587" sldId="493"/>
            <ac:spMk id="8" creationId="{21B692B3-7574-4C1A-B492-A412E38A0792}"/>
          </ac:spMkLst>
        </pc:spChg>
      </pc:sldChg>
      <pc:sldMasterChg chg="addSp delSp modSp">
        <pc:chgData name="Christian Tominski" userId="6eb7925a-4ed8-4478-9b7b-0da07fdcf4bc" providerId="ADAL" clId="{FF4723CC-7E10-401C-9D3B-57A2EE8BA8C3}" dt="2022-12-16T13:33:40.035" v="2" actId="1076"/>
        <pc:sldMasterMkLst>
          <pc:docMk/>
          <pc:sldMasterMk cId="1940172702" sldId="2147483648"/>
        </pc:sldMasterMkLst>
        <pc:picChg chg="del">
          <ac:chgData name="Christian Tominski" userId="6eb7925a-4ed8-4478-9b7b-0da07fdcf4bc" providerId="ADAL" clId="{FF4723CC-7E10-401C-9D3B-57A2EE8BA8C3}" dt="2022-12-16T13:33:29.383" v="0" actId="478"/>
          <ac:picMkLst>
            <pc:docMk/>
            <pc:sldMasterMk cId="1940172702" sldId="2147483648"/>
            <ac:picMk id="7" creationId="{AAD955C0-25FE-4824-AC1F-5A79C778B1BA}"/>
          </ac:picMkLst>
        </pc:picChg>
        <pc:picChg chg="add mod">
          <ac:chgData name="Christian Tominski" userId="6eb7925a-4ed8-4478-9b7b-0da07fdcf4bc" providerId="ADAL" clId="{FF4723CC-7E10-401C-9D3B-57A2EE8BA8C3}" dt="2022-12-16T13:33:40.035" v="2" actId="1076"/>
          <ac:picMkLst>
            <pc:docMk/>
            <pc:sldMasterMk cId="1940172702" sldId="2147483648"/>
            <ac:picMk id="9" creationId="{A4DFA8A7-ADFA-4BEF-9FF8-DFBE7C3E53F5}"/>
          </ac:picMkLst>
        </pc:picChg>
      </pc:sldMasterChg>
    </pc:docChg>
  </pc:docChgLst>
  <pc:docChgLst>
    <pc:chgData name="Christian Tominski" userId="6eb7925a-4ed8-4478-9b7b-0da07fdcf4bc" providerId="ADAL" clId="{B4D8E165-341E-4368-B8A2-AB08A3863EB9}"/>
  </pc:docChgLst>
  <pc:docChgLst>
    <pc:chgData name="Christian Tominski" userId="6eb7925a-4ed8-4478-9b7b-0da07fdcf4bc" providerId="ADAL" clId="{5E3F8A1E-F362-443D-8DB0-AC115845F321}"/>
  </pc:docChgLst>
  <pc:docChgLst>
    <pc:chgData name="Christian Tominski" userId="6eb7925a-4ed8-4478-9b7b-0da07fdcf4bc" providerId="ADAL" clId="{EB9AAD46-FB18-4259-85FC-7F6D588DBA99}"/>
  </pc:docChgLst>
  <pc:docChgLst>
    <pc:chgData name="Christian Tominski" userId="6eb7925a-4ed8-4478-9b7b-0da07fdcf4bc" providerId="ADAL" clId="{86357287-60D0-4366-BBB7-10B7BE1D0E71}"/>
  </pc:docChgLst>
  <pc:docChgLst>
    <pc:chgData name="Christian Tominski" userId="6eb7925a-4ed8-4478-9b7b-0da07fdcf4bc" providerId="ADAL" clId="{217C3F00-2CCF-4338-8581-AE5C01FB9BA2}"/>
  </pc:docChgLst>
  <pc:docChgLst>
    <pc:chgData name="Christian Tominski" userId="6eb7925a-4ed8-4478-9b7b-0da07fdcf4bc" providerId="ADAL" clId="{0A9FB1A4-97EF-46EB-8C40-7993823A933C}"/>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8F857-894E-4C1A-916E-3BBF3461472F}" type="datetimeFigureOut">
              <a:rPr lang="aa-ET" smtClean="0"/>
              <a:t>12/19/2022</a:t>
            </a:fld>
            <a:endParaRPr lang="aa-E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1A4A3-1D19-4712-B27D-4710557593F6}" type="slidenum">
              <a:rPr lang="aa-ET" smtClean="0"/>
              <a:t>‹#›</a:t>
            </a:fld>
            <a:endParaRPr lang="aa-ET" dirty="0"/>
          </a:p>
        </p:txBody>
      </p:sp>
    </p:spTree>
    <p:extLst>
      <p:ext uri="{BB962C8B-B14F-4D97-AF65-F5344CB8AC3E}">
        <p14:creationId xmlns:p14="http://schemas.microsoft.com/office/powerpoint/2010/main" val="45022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a:t>
            </a:fld>
            <a:endParaRPr lang="aa-ET" dirty="0"/>
          </a:p>
        </p:txBody>
      </p:sp>
    </p:spTree>
    <p:extLst>
      <p:ext uri="{BB962C8B-B14F-4D97-AF65-F5344CB8AC3E}">
        <p14:creationId xmlns:p14="http://schemas.microsoft.com/office/powerpoint/2010/main" val="148726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13</a:t>
            </a:fld>
            <a:endParaRPr lang="aa-ET" dirty="0"/>
          </a:p>
        </p:txBody>
      </p:sp>
    </p:spTree>
    <p:extLst>
      <p:ext uri="{BB962C8B-B14F-4D97-AF65-F5344CB8AC3E}">
        <p14:creationId xmlns:p14="http://schemas.microsoft.com/office/powerpoint/2010/main" val="66869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14</a:t>
            </a:fld>
            <a:endParaRPr lang="aa-ET" dirty="0"/>
          </a:p>
        </p:txBody>
      </p:sp>
    </p:spTree>
    <p:extLst>
      <p:ext uri="{BB962C8B-B14F-4D97-AF65-F5344CB8AC3E}">
        <p14:creationId xmlns:p14="http://schemas.microsoft.com/office/powerpoint/2010/main" val="136012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15</a:t>
            </a:fld>
            <a:endParaRPr lang="aa-ET" dirty="0"/>
          </a:p>
        </p:txBody>
      </p:sp>
    </p:spTree>
    <p:extLst>
      <p:ext uri="{BB962C8B-B14F-4D97-AF65-F5344CB8AC3E}">
        <p14:creationId xmlns:p14="http://schemas.microsoft.com/office/powerpoint/2010/main" val="269202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16</a:t>
            </a:fld>
            <a:endParaRPr lang="aa-ET" dirty="0"/>
          </a:p>
        </p:txBody>
      </p:sp>
    </p:spTree>
    <p:extLst>
      <p:ext uri="{BB962C8B-B14F-4D97-AF65-F5344CB8AC3E}">
        <p14:creationId xmlns:p14="http://schemas.microsoft.com/office/powerpoint/2010/main" val="21620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17</a:t>
            </a:fld>
            <a:endParaRPr lang="aa-ET" dirty="0"/>
          </a:p>
        </p:txBody>
      </p:sp>
    </p:spTree>
    <p:extLst>
      <p:ext uri="{BB962C8B-B14F-4D97-AF65-F5344CB8AC3E}">
        <p14:creationId xmlns:p14="http://schemas.microsoft.com/office/powerpoint/2010/main" val="21590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18</a:t>
            </a:fld>
            <a:endParaRPr lang="aa-ET" dirty="0"/>
          </a:p>
        </p:txBody>
      </p:sp>
    </p:spTree>
    <p:extLst>
      <p:ext uri="{BB962C8B-B14F-4D97-AF65-F5344CB8AC3E}">
        <p14:creationId xmlns:p14="http://schemas.microsoft.com/office/powerpoint/2010/main" val="149309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19</a:t>
            </a:fld>
            <a:endParaRPr lang="aa-ET" dirty="0"/>
          </a:p>
        </p:txBody>
      </p:sp>
    </p:spTree>
    <p:extLst>
      <p:ext uri="{BB962C8B-B14F-4D97-AF65-F5344CB8AC3E}">
        <p14:creationId xmlns:p14="http://schemas.microsoft.com/office/powerpoint/2010/main" val="425853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20</a:t>
            </a:fld>
            <a:endParaRPr lang="aa-ET" dirty="0"/>
          </a:p>
        </p:txBody>
      </p:sp>
    </p:spTree>
    <p:extLst>
      <p:ext uri="{BB962C8B-B14F-4D97-AF65-F5344CB8AC3E}">
        <p14:creationId xmlns:p14="http://schemas.microsoft.com/office/powerpoint/2010/main" val="228217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21</a:t>
            </a:fld>
            <a:endParaRPr lang="aa-ET" dirty="0"/>
          </a:p>
        </p:txBody>
      </p:sp>
    </p:spTree>
    <p:extLst>
      <p:ext uri="{BB962C8B-B14F-4D97-AF65-F5344CB8AC3E}">
        <p14:creationId xmlns:p14="http://schemas.microsoft.com/office/powerpoint/2010/main" val="49069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22</a:t>
            </a:fld>
            <a:endParaRPr lang="aa-ET" dirty="0"/>
          </a:p>
        </p:txBody>
      </p:sp>
    </p:spTree>
    <p:extLst>
      <p:ext uri="{BB962C8B-B14F-4D97-AF65-F5344CB8AC3E}">
        <p14:creationId xmlns:p14="http://schemas.microsoft.com/office/powerpoint/2010/main" val="352342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a:t>
            </a:fld>
            <a:endParaRPr lang="aa-ET" dirty="0"/>
          </a:p>
        </p:txBody>
      </p:sp>
    </p:spTree>
    <p:extLst>
      <p:ext uri="{BB962C8B-B14F-4D97-AF65-F5344CB8AC3E}">
        <p14:creationId xmlns:p14="http://schemas.microsoft.com/office/powerpoint/2010/main" val="49549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23</a:t>
            </a:fld>
            <a:endParaRPr lang="aa-ET" dirty="0"/>
          </a:p>
        </p:txBody>
      </p:sp>
    </p:spTree>
    <p:extLst>
      <p:ext uri="{BB962C8B-B14F-4D97-AF65-F5344CB8AC3E}">
        <p14:creationId xmlns:p14="http://schemas.microsoft.com/office/powerpoint/2010/main" val="410376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24</a:t>
            </a:fld>
            <a:endParaRPr lang="aa-ET" dirty="0"/>
          </a:p>
        </p:txBody>
      </p:sp>
    </p:spTree>
    <p:extLst>
      <p:ext uri="{BB962C8B-B14F-4D97-AF65-F5344CB8AC3E}">
        <p14:creationId xmlns:p14="http://schemas.microsoft.com/office/powerpoint/2010/main" val="52189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25</a:t>
            </a:fld>
            <a:endParaRPr lang="aa-ET" dirty="0"/>
          </a:p>
        </p:txBody>
      </p:sp>
    </p:spTree>
    <p:extLst>
      <p:ext uri="{BB962C8B-B14F-4D97-AF65-F5344CB8AC3E}">
        <p14:creationId xmlns:p14="http://schemas.microsoft.com/office/powerpoint/2010/main" val="247677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26</a:t>
            </a:fld>
            <a:endParaRPr lang="aa-ET" dirty="0"/>
          </a:p>
        </p:txBody>
      </p:sp>
    </p:spTree>
    <p:extLst>
      <p:ext uri="{BB962C8B-B14F-4D97-AF65-F5344CB8AC3E}">
        <p14:creationId xmlns:p14="http://schemas.microsoft.com/office/powerpoint/2010/main" val="4228456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27</a:t>
            </a:fld>
            <a:endParaRPr lang="aa-ET" dirty="0"/>
          </a:p>
        </p:txBody>
      </p:sp>
    </p:spTree>
    <p:extLst>
      <p:ext uri="{BB962C8B-B14F-4D97-AF65-F5344CB8AC3E}">
        <p14:creationId xmlns:p14="http://schemas.microsoft.com/office/powerpoint/2010/main" val="183661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28</a:t>
            </a:fld>
            <a:endParaRPr lang="aa-ET" dirty="0"/>
          </a:p>
        </p:txBody>
      </p:sp>
    </p:spTree>
    <p:extLst>
      <p:ext uri="{BB962C8B-B14F-4D97-AF65-F5344CB8AC3E}">
        <p14:creationId xmlns:p14="http://schemas.microsoft.com/office/powerpoint/2010/main" val="2262499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29</a:t>
            </a:fld>
            <a:endParaRPr lang="aa-ET" dirty="0"/>
          </a:p>
        </p:txBody>
      </p:sp>
    </p:spTree>
    <p:extLst>
      <p:ext uri="{BB962C8B-B14F-4D97-AF65-F5344CB8AC3E}">
        <p14:creationId xmlns:p14="http://schemas.microsoft.com/office/powerpoint/2010/main" val="280440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30</a:t>
            </a:fld>
            <a:endParaRPr lang="aa-ET" dirty="0"/>
          </a:p>
        </p:txBody>
      </p:sp>
    </p:spTree>
    <p:extLst>
      <p:ext uri="{BB962C8B-B14F-4D97-AF65-F5344CB8AC3E}">
        <p14:creationId xmlns:p14="http://schemas.microsoft.com/office/powerpoint/2010/main" val="203207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31</a:t>
            </a:fld>
            <a:endParaRPr lang="aa-ET" dirty="0"/>
          </a:p>
        </p:txBody>
      </p:sp>
    </p:spTree>
    <p:extLst>
      <p:ext uri="{BB962C8B-B14F-4D97-AF65-F5344CB8AC3E}">
        <p14:creationId xmlns:p14="http://schemas.microsoft.com/office/powerpoint/2010/main" val="3282342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32</a:t>
            </a:fld>
            <a:endParaRPr lang="aa-ET" dirty="0"/>
          </a:p>
        </p:txBody>
      </p:sp>
    </p:spTree>
    <p:extLst>
      <p:ext uri="{BB962C8B-B14F-4D97-AF65-F5344CB8AC3E}">
        <p14:creationId xmlns:p14="http://schemas.microsoft.com/office/powerpoint/2010/main" val="18764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 we certainly cannot see any cyclic pattern. But is that a fact from the data or the inability of the line plot to show us cyclic patterns?</a:t>
            </a:r>
          </a:p>
        </p:txBody>
      </p:sp>
      <p:sp>
        <p:nvSpPr>
          <p:cNvPr id="4" name="Slide Number Placeholder 3"/>
          <p:cNvSpPr>
            <a:spLocks noGrp="1"/>
          </p:cNvSpPr>
          <p:nvPr>
            <p:ph type="sldNum" sz="quarter" idx="5"/>
          </p:nvPr>
        </p:nvSpPr>
        <p:spPr/>
        <p:txBody>
          <a:bodyPr/>
          <a:lstStyle/>
          <a:p>
            <a:fld id="{8041A4A3-1D19-4712-B27D-4710557593F6}" type="slidenum">
              <a:rPr lang="aa-ET" smtClean="0"/>
              <a:t>6</a:t>
            </a:fld>
            <a:endParaRPr lang="aa-ET" dirty="0"/>
          </a:p>
        </p:txBody>
      </p:sp>
    </p:spTree>
    <p:extLst>
      <p:ext uri="{BB962C8B-B14F-4D97-AF65-F5344CB8AC3E}">
        <p14:creationId xmlns:p14="http://schemas.microsoft.com/office/powerpoint/2010/main" val="407425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33</a:t>
            </a:fld>
            <a:endParaRPr lang="aa-ET" dirty="0"/>
          </a:p>
        </p:txBody>
      </p:sp>
    </p:spTree>
    <p:extLst>
      <p:ext uri="{BB962C8B-B14F-4D97-AF65-F5344CB8AC3E}">
        <p14:creationId xmlns:p14="http://schemas.microsoft.com/office/powerpoint/2010/main" val="71125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34</a:t>
            </a:fld>
            <a:endParaRPr lang="aa-ET" dirty="0"/>
          </a:p>
        </p:txBody>
      </p:sp>
    </p:spTree>
    <p:extLst>
      <p:ext uri="{BB962C8B-B14F-4D97-AF65-F5344CB8AC3E}">
        <p14:creationId xmlns:p14="http://schemas.microsoft.com/office/powerpoint/2010/main" val="516249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35</a:t>
            </a:fld>
            <a:endParaRPr lang="aa-ET" dirty="0"/>
          </a:p>
        </p:txBody>
      </p:sp>
    </p:spTree>
    <p:extLst>
      <p:ext uri="{BB962C8B-B14F-4D97-AF65-F5344CB8AC3E}">
        <p14:creationId xmlns:p14="http://schemas.microsoft.com/office/powerpoint/2010/main" val="3020295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36</a:t>
            </a:fld>
            <a:endParaRPr lang="aa-ET" dirty="0"/>
          </a:p>
        </p:txBody>
      </p:sp>
    </p:spTree>
    <p:extLst>
      <p:ext uri="{BB962C8B-B14F-4D97-AF65-F5344CB8AC3E}">
        <p14:creationId xmlns:p14="http://schemas.microsoft.com/office/powerpoint/2010/main" val="3686745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37</a:t>
            </a:fld>
            <a:endParaRPr lang="aa-ET" dirty="0"/>
          </a:p>
        </p:txBody>
      </p:sp>
    </p:spTree>
    <p:extLst>
      <p:ext uri="{BB962C8B-B14F-4D97-AF65-F5344CB8AC3E}">
        <p14:creationId xmlns:p14="http://schemas.microsoft.com/office/powerpoint/2010/main" val="382580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38</a:t>
            </a:fld>
            <a:endParaRPr lang="aa-ET" dirty="0"/>
          </a:p>
        </p:txBody>
      </p:sp>
    </p:spTree>
    <p:extLst>
      <p:ext uri="{BB962C8B-B14F-4D97-AF65-F5344CB8AC3E}">
        <p14:creationId xmlns:p14="http://schemas.microsoft.com/office/powerpoint/2010/main" val="1448590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39</a:t>
            </a:fld>
            <a:endParaRPr lang="aa-ET" dirty="0"/>
          </a:p>
        </p:txBody>
      </p:sp>
    </p:spTree>
    <p:extLst>
      <p:ext uri="{BB962C8B-B14F-4D97-AF65-F5344CB8AC3E}">
        <p14:creationId xmlns:p14="http://schemas.microsoft.com/office/powerpoint/2010/main" val="800427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40</a:t>
            </a:fld>
            <a:endParaRPr lang="aa-ET" dirty="0"/>
          </a:p>
        </p:txBody>
      </p:sp>
    </p:spTree>
    <p:extLst>
      <p:ext uri="{BB962C8B-B14F-4D97-AF65-F5344CB8AC3E}">
        <p14:creationId xmlns:p14="http://schemas.microsoft.com/office/powerpoint/2010/main" val="4154828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41</a:t>
            </a:fld>
            <a:endParaRPr lang="aa-ET" dirty="0"/>
          </a:p>
        </p:txBody>
      </p:sp>
    </p:spTree>
    <p:extLst>
      <p:ext uri="{BB962C8B-B14F-4D97-AF65-F5344CB8AC3E}">
        <p14:creationId xmlns:p14="http://schemas.microsoft.com/office/powerpoint/2010/main" val="765853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42</a:t>
            </a:fld>
            <a:endParaRPr lang="aa-ET" dirty="0"/>
          </a:p>
        </p:txBody>
      </p:sp>
    </p:spTree>
    <p:extLst>
      <p:ext uri="{BB962C8B-B14F-4D97-AF65-F5344CB8AC3E}">
        <p14:creationId xmlns:p14="http://schemas.microsoft.com/office/powerpoint/2010/main" val="405589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pattern is related to the weekly cycle of many people reporting sick early in the week and only few to no people reporting sick in the middle of the week and on weekends.</a:t>
            </a:r>
          </a:p>
          <a:p>
            <a:pPr marL="0" indent="0">
              <a:buFontTx/>
              <a:buNone/>
            </a:pPr>
            <a:r>
              <a:rPr lang="en-US" dirty="0"/>
              <a:t>From inside to outside, we can also see a seasonal pattern with lower numbers reported in summer and higher numbers winter.</a:t>
            </a:r>
          </a:p>
        </p:txBody>
      </p:sp>
      <p:sp>
        <p:nvSpPr>
          <p:cNvPr id="4" name="Slide Number Placeholder 3"/>
          <p:cNvSpPr>
            <a:spLocks noGrp="1"/>
          </p:cNvSpPr>
          <p:nvPr>
            <p:ph type="sldNum" sz="quarter" idx="5"/>
          </p:nvPr>
        </p:nvSpPr>
        <p:spPr/>
        <p:txBody>
          <a:bodyPr/>
          <a:lstStyle/>
          <a:p>
            <a:fld id="{8041A4A3-1D19-4712-B27D-4710557593F6}" type="slidenum">
              <a:rPr lang="aa-ET" smtClean="0"/>
              <a:t>7</a:t>
            </a:fld>
            <a:endParaRPr lang="aa-ET" dirty="0"/>
          </a:p>
        </p:txBody>
      </p:sp>
    </p:spTree>
    <p:extLst>
      <p:ext uri="{BB962C8B-B14F-4D97-AF65-F5344CB8AC3E}">
        <p14:creationId xmlns:p14="http://schemas.microsoft.com/office/powerpoint/2010/main" val="2467735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43</a:t>
            </a:fld>
            <a:endParaRPr lang="aa-ET" dirty="0"/>
          </a:p>
        </p:txBody>
      </p:sp>
    </p:spTree>
    <p:extLst>
      <p:ext uri="{BB962C8B-B14F-4D97-AF65-F5344CB8AC3E}">
        <p14:creationId xmlns:p14="http://schemas.microsoft.com/office/powerpoint/2010/main" val="326037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44</a:t>
            </a:fld>
            <a:endParaRPr lang="aa-ET" dirty="0"/>
          </a:p>
        </p:txBody>
      </p:sp>
    </p:spTree>
    <p:extLst>
      <p:ext uri="{BB962C8B-B14F-4D97-AF65-F5344CB8AC3E}">
        <p14:creationId xmlns:p14="http://schemas.microsoft.com/office/powerpoint/2010/main" val="3624315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45</a:t>
            </a:fld>
            <a:endParaRPr lang="aa-ET" dirty="0"/>
          </a:p>
        </p:txBody>
      </p:sp>
    </p:spTree>
    <p:extLst>
      <p:ext uri="{BB962C8B-B14F-4D97-AF65-F5344CB8AC3E}">
        <p14:creationId xmlns:p14="http://schemas.microsoft.com/office/powerpoint/2010/main" val="4276454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46</a:t>
            </a:fld>
            <a:endParaRPr lang="aa-ET" dirty="0"/>
          </a:p>
        </p:txBody>
      </p:sp>
    </p:spTree>
    <p:extLst>
      <p:ext uri="{BB962C8B-B14F-4D97-AF65-F5344CB8AC3E}">
        <p14:creationId xmlns:p14="http://schemas.microsoft.com/office/powerpoint/2010/main" val="1488786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 visualization</a:t>
            </a:r>
          </a:p>
        </p:txBody>
      </p:sp>
      <p:sp>
        <p:nvSpPr>
          <p:cNvPr id="4" name="Slide Number Placeholder 3"/>
          <p:cNvSpPr>
            <a:spLocks noGrp="1"/>
          </p:cNvSpPr>
          <p:nvPr>
            <p:ph type="sldNum" sz="quarter" idx="5"/>
          </p:nvPr>
        </p:nvSpPr>
        <p:spPr/>
        <p:txBody>
          <a:bodyPr/>
          <a:lstStyle/>
          <a:p>
            <a:fld id="{8041A4A3-1D19-4712-B27D-4710557593F6}" type="slidenum">
              <a:rPr lang="aa-ET" smtClean="0"/>
              <a:t>47</a:t>
            </a:fld>
            <a:endParaRPr lang="aa-ET" dirty="0"/>
          </a:p>
        </p:txBody>
      </p:sp>
    </p:spTree>
    <p:extLst>
      <p:ext uri="{BB962C8B-B14F-4D97-AF65-F5344CB8AC3E}">
        <p14:creationId xmlns:p14="http://schemas.microsoft.com/office/powerpoint/2010/main" val="161806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48</a:t>
            </a:fld>
            <a:endParaRPr lang="aa-ET" dirty="0"/>
          </a:p>
        </p:txBody>
      </p:sp>
    </p:spTree>
    <p:extLst>
      <p:ext uri="{BB962C8B-B14F-4D97-AF65-F5344CB8AC3E}">
        <p14:creationId xmlns:p14="http://schemas.microsoft.com/office/powerpoint/2010/main" val="3134762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49</a:t>
            </a:fld>
            <a:endParaRPr lang="aa-ET" dirty="0"/>
          </a:p>
        </p:txBody>
      </p:sp>
    </p:spTree>
    <p:extLst>
      <p:ext uri="{BB962C8B-B14F-4D97-AF65-F5344CB8AC3E}">
        <p14:creationId xmlns:p14="http://schemas.microsoft.com/office/powerpoint/2010/main" val="3223288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50</a:t>
            </a:fld>
            <a:endParaRPr lang="aa-ET" dirty="0"/>
          </a:p>
        </p:txBody>
      </p:sp>
    </p:spTree>
    <p:extLst>
      <p:ext uri="{BB962C8B-B14F-4D97-AF65-F5344CB8AC3E}">
        <p14:creationId xmlns:p14="http://schemas.microsoft.com/office/powerpoint/2010/main" val="3945060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51</a:t>
            </a:fld>
            <a:endParaRPr lang="aa-ET" dirty="0"/>
          </a:p>
        </p:txBody>
      </p:sp>
    </p:spTree>
    <p:extLst>
      <p:ext uri="{BB962C8B-B14F-4D97-AF65-F5344CB8AC3E}">
        <p14:creationId xmlns:p14="http://schemas.microsoft.com/office/powerpoint/2010/main" val="147880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8</a:t>
            </a:fld>
            <a:endParaRPr lang="aa-ET" dirty="0"/>
          </a:p>
        </p:txBody>
      </p:sp>
    </p:spTree>
    <p:extLst>
      <p:ext uri="{BB962C8B-B14F-4D97-AF65-F5344CB8AC3E}">
        <p14:creationId xmlns:p14="http://schemas.microsoft.com/office/powerpoint/2010/main" val="308778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9</a:t>
            </a:fld>
            <a:endParaRPr lang="aa-ET" dirty="0"/>
          </a:p>
        </p:txBody>
      </p:sp>
    </p:spTree>
    <p:extLst>
      <p:ext uri="{BB962C8B-B14F-4D97-AF65-F5344CB8AC3E}">
        <p14:creationId xmlns:p14="http://schemas.microsoft.com/office/powerpoint/2010/main" val="237906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10</a:t>
            </a:fld>
            <a:endParaRPr lang="aa-ET" dirty="0"/>
          </a:p>
        </p:txBody>
      </p:sp>
    </p:spTree>
    <p:extLst>
      <p:ext uri="{BB962C8B-B14F-4D97-AF65-F5344CB8AC3E}">
        <p14:creationId xmlns:p14="http://schemas.microsoft.com/office/powerpoint/2010/main" val="358805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11</a:t>
            </a:fld>
            <a:endParaRPr lang="aa-ET" dirty="0"/>
          </a:p>
        </p:txBody>
      </p:sp>
    </p:spTree>
    <p:extLst>
      <p:ext uri="{BB962C8B-B14F-4D97-AF65-F5344CB8AC3E}">
        <p14:creationId xmlns:p14="http://schemas.microsoft.com/office/powerpoint/2010/main" val="53318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041A4A3-1D19-4712-B27D-4710557593F6}" type="slidenum">
              <a:rPr lang="aa-ET" smtClean="0"/>
              <a:t>12</a:t>
            </a:fld>
            <a:endParaRPr lang="aa-ET" dirty="0"/>
          </a:p>
        </p:txBody>
      </p:sp>
    </p:spTree>
    <p:extLst>
      <p:ext uri="{BB962C8B-B14F-4D97-AF65-F5344CB8AC3E}">
        <p14:creationId xmlns:p14="http://schemas.microsoft.com/office/powerpoint/2010/main" val="126963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F8C8-6E22-430A-966C-9DA6E0AA9140}"/>
              </a:ext>
            </a:extLst>
          </p:cNvPr>
          <p:cNvSpPr>
            <a:spLocks noGrp="1"/>
          </p:cNvSpPr>
          <p:nvPr>
            <p:ph type="ctrTitle"/>
          </p:nvPr>
        </p:nvSpPr>
        <p:spPr>
          <a:xfrm>
            <a:off x="1524000" y="1122363"/>
            <a:ext cx="9144000" cy="2387600"/>
          </a:xfrm>
        </p:spPr>
        <p:txBody>
          <a:bodyPr anchor="b"/>
          <a:lstStyle>
            <a:lvl1pPr algn="ctr">
              <a:defRPr sz="6000"/>
            </a:lvl1pPr>
          </a:lstStyle>
          <a:p>
            <a:r>
              <a:rPr lang="en-US" noProof="0"/>
              <a:t>Click to edit Master title style</a:t>
            </a:r>
          </a:p>
        </p:txBody>
      </p:sp>
      <p:sp>
        <p:nvSpPr>
          <p:cNvPr id="3" name="Subtitle 2">
            <a:extLst>
              <a:ext uri="{FF2B5EF4-FFF2-40B4-BE49-F238E27FC236}">
                <a16:creationId xmlns:a16="http://schemas.microsoft.com/office/drawing/2014/main" id="{08E68F4C-C5A7-47F9-91F8-E82593A00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D0ED9707-4F24-46CC-9BE5-AE6AA05EAB07}"/>
              </a:ext>
            </a:extLst>
          </p:cNvPr>
          <p:cNvSpPr>
            <a:spLocks noGrp="1"/>
          </p:cNvSpPr>
          <p:nvPr>
            <p:ph type="dt" sz="half" idx="10"/>
          </p:nvPr>
        </p:nvSpPr>
        <p:spPr/>
        <p:txBody>
          <a:bodyPr/>
          <a:lstStyle/>
          <a:p>
            <a:fld id="{868099CD-468A-4651-B907-DDD88609B1E4}" type="datetime1">
              <a:rPr lang="en-US" smtClean="0"/>
              <a:t>12/19/2022</a:t>
            </a:fld>
            <a:endParaRPr lang="aa-ET" dirty="0"/>
          </a:p>
        </p:txBody>
      </p:sp>
      <p:sp>
        <p:nvSpPr>
          <p:cNvPr id="5" name="Footer Placeholder 4">
            <a:extLst>
              <a:ext uri="{FF2B5EF4-FFF2-40B4-BE49-F238E27FC236}">
                <a16:creationId xmlns:a16="http://schemas.microsoft.com/office/drawing/2014/main" id="{2A4323DC-F2E6-4246-905B-DF3DFCA0787D}"/>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EA981B5E-1414-4B29-97D8-09B6043F2B25}"/>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98586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913-FC9A-4BA5-8DAB-931CE913C4DB}"/>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D3E2A994-0968-4EEC-A4C2-82A29D9A6F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4AA3AEA9-0A69-4FEE-A59C-78D20A8B04CF}"/>
              </a:ext>
            </a:extLst>
          </p:cNvPr>
          <p:cNvSpPr>
            <a:spLocks noGrp="1"/>
          </p:cNvSpPr>
          <p:nvPr>
            <p:ph type="dt" sz="half" idx="10"/>
          </p:nvPr>
        </p:nvSpPr>
        <p:spPr/>
        <p:txBody>
          <a:bodyPr/>
          <a:lstStyle/>
          <a:p>
            <a:fld id="{D80CAEAE-E8B9-4DC8-B929-03ABEC256BA4}" type="datetime1">
              <a:rPr lang="en-US" smtClean="0"/>
              <a:t>12/19/2022</a:t>
            </a:fld>
            <a:endParaRPr lang="aa-ET" dirty="0"/>
          </a:p>
        </p:txBody>
      </p:sp>
      <p:sp>
        <p:nvSpPr>
          <p:cNvPr id="5" name="Footer Placeholder 4">
            <a:extLst>
              <a:ext uri="{FF2B5EF4-FFF2-40B4-BE49-F238E27FC236}">
                <a16:creationId xmlns:a16="http://schemas.microsoft.com/office/drawing/2014/main" id="{08E48CAD-B624-49D9-94A7-C03D95475B33}"/>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A7679598-694D-4452-92FB-6BF11FBDA32D}"/>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9347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36B9B-4E08-4881-BB05-CDF529715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E2B27CDB-AB41-4690-B76E-ADAB129A9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20CB64B5-5020-41C7-99F4-6B572A8361EF}"/>
              </a:ext>
            </a:extLst>
          </p:cNvPr>
          <p:cNvSpPr>
            <a:spLocks noGrp="1"/>
          </p:cNvSpPr>
          <p:nvPr>
            <p:ph type="dt" sz="half" idx="10"/>
          </p:nvPr>
        </p:nvSpPr>
        <p:spPr/>
        <p:txBody>
          <a:bodyPr/>
          <a:lstStyle/>
          <a:p>
            <a:fld id="{4DFFFA96-3DF6-4713-A392-8A114FA85047}" type="datetime1">
              <a:rPr lang="en-US" smtClean="0"/>
              <a:t>12/19/2022</a:t>
            </a:fld>
            <a:endParaRPr lang="aa-ET" dirty="0"/>
          </a:p>
        </p:txBody>
      </p:sp>
      <p:sp>
        <p:nvSpPr>
          <p:cNvPr id="5" name="Footer Placeholder 4">
            <a:extLst>
              <a:ext uri="{FF2B5EF4-FFF2-40B4-BE49-F238E27FC236}">
                <a16:creationId xmlns:a16="http://schemas.microsoft.com/office/drawing/2014/main" id="{24555669-CADA-4B86-ACE7-299AE008ACC5}"/>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7FC3D6C3-725A-49D4-8720-0757527BBD0B}"/>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1723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1B37-866A-4BA7-B8E3-0E6436A57432}"/>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247B21FC-528F-4CB4-83A2-C73198C382C7}"/>
              </a:ext>
            </a:extLst>
          </p:cNvPr>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C77E55B-3A1B-4F48-B157-5272C0136EF2}"/>
              </a:ext>
            </a:extLst>
          </p:cNvPr>
          <p:cNvSpPr>
            <a:spLocks noGrp="1"/>
          </p:cNvSpPr>
          <p:nvPr>
            <p:ph type="dt" sz="half" idx="10"/>
          </p:nvPr>
        </p:nvSpPr>
        <p:spPr/>
        <p:txBody>
          <a:bodyPr/>
          <a:lstStyle/>
          <a:p>
            <a:fld id="{8AE8C129-88E9-40AD-B7F0-780C47FFE71E}" type="datetime1">
              <a:rPr lang="en-US" smtClean="0"/>
              <a:t>12/19/2022</a:t>
            </a:fld>
            <a:endParaRPr lang="aa-ET" dirty="0"/>
          </a:p>
        </p:txBody>
      </p:sp>
      <p:sp>
        <p:nvSpPr>
          <p:cNvPr id="5" name="Footer Placeholder 4">
            <a:extLst>
              <a:ext uri="{FF2B5EF4-FFF2-40B4-BE49-F238E27FC236}">
                <a16:creationId xmlns:a16="http://schemas.microsoft.com/office/drawing/2014/main" id="{030419D8-4EA8-45A4-867F-F5AEFD990832}"/>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19B5B661-BDE4-42F5-91F7-773B0EAAB680}"/>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82013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E8D2-4C6D-45CE-ABEA-F61C6A7C9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id="{8BDE5DA1-3E02-4F87-82EC-511FEDA69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F6D2EB-89DF-43E3-8B6C-C31797973B33}"/>
              </a:ext>
            </a:extLst>
          </p:cNvPr>
          <p:cNvSpPr>
            <a:spLocks noGrp="1"/>
          </p:cNvSpPr>
          <p:nvPr>
            <p:ph type="dt" sz="half" idx="10"/>
          </p:nvPr>
        </p:nvSpPr>
        <p:spPr/>
        <p:txBody>
          <a:bodyPr/>
          <a:lstStyle/>
          <a:p>
            <a:fld id="{0CD877A6-20FD-4070-96AB-886BFDCA14E5}" type="datetime1">
              <a:rPr lang="en-US" smtClean="0"/>
              <a:t>12/19/2022</a:t>
            </a:fld>
            <a:endParaRPr lang="aa-ET" dirty="0"/>
          </a:p>
        </p:txBody>
      </p:sp>
      <p:sp>
        <p:nvSpPr>
          <p:cNvPr id="5" name="Footer Placeholder 4">
            <a:extLst>
              <a:ext uri="{FF2B5EF4-FFF2-40B4-BE49-F238E27FC236}">
                <a16:creationId xmlns:a16="http://schemas.microsoft.com/office/drawing/2014/main" id="{0F56DFA1-B713-426E-9F38-D82A17465CF2}"/>
              </a:ext>
            </a:extLst>
          </p:cNvPr>
          <p:cNvSpPr>
            <a:spLocks noGrp="1"/>
          </p:cNvSpPr>
          <p:nvPr>
            <p:ph type="ftr" sz="quarter" idx="11"/>
          </p:nvPr>
        </p:nvSpPr>
        <p:spPr/>
        <p:txBody>
          <a:body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1823F8ED-C838-4DC3-9844-14CF3E58EE62}"/>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28447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1C3B-60F0-4BC2-9CC9-DB0354498B58}"/>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B26EA885-45CF-43B0-B885-D3A406C148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BB0AFDFC-F972-4331-97EA-B615C260F2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83991D0F-CB8F-4ADF-A4E7-C89E00A19522}"/>
              </a:ext>
            </a:extLst>
          </p:cNvPr>
          <p:cNvSpPr>
            <a:spLocks noGrp="1"/>
          </p:cNvSpPr>
          <p:nvPr>
            <p:ph type="dt" sz="half" idx="10"/>
          </p:nvPr>
        </p:nvSpPr>
        <p:spPr/>
        <p:txBody>
          <a:bodyPr/>
          <a:lstStyle/>
          <a:p>
            <a:fld id="{AFE3BB4F-ECD9-4F1F-ABD6-DD91C39B9072}" type="datetime1">
              <a:rPr lang="en-US" smtClean="0"/>
              <a:t>12/19/2022</a:t>
            </a:fld>
            <a:endParaRPr lang="aa-ET" dirty="0"/>
          </a:p>
        </p:txBody>
      </p:sp>
      <p:sp>
        <p:nvSpPr>
          <p:cNvPr id="6" name="Footer Placeholder 5">
            <a:extLst>
              <a:ext uri="{FF2B5EF4-FFF2-40B4-BE49-F238E27FC236}">
                <a16:creationId xmlns:a16="http://schemas.microsoft.com/office/drawing/2014/main" id="{892C073B-BE97-473A-82D8-A2297990B523}"/>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1C721415-7467-4B29-A611-B9CC392B0A9D}"/>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03124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CB8F-0C14-4306-A510-B44D5E43437A}"/>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67582EA8-5A6B-4476-B285-0CE222277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AAFF95-6A4C-4D5A-999A-478651EDD3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852A9172-1B6E-4210-AD9E-551C8E16C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B98DC7-4BFA-479B-9509-DEE616BB68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CA5E403B-E8DB-4B9C-8036-11209E296E5C}"/>
              </a:ext>
            </a:extLst>
          </p:cNvPr>
          <p:cNvSpPr>
            <a:spLocks noGrp="1"/>
          </p:cNvSpPr>
          <p:nvPr>
            <p:ph type="dt" sz="half" idx="10"/>
          </p:nvPr>
        </p:nvSpPr>
        <p:spPr/>
        <p:txBody>
          <a:bodyPr/>
          <a:lstStyle/>
          <a:p>
            <a:fld id="{2BAD5499-9687-467B-A0C2-C8FB2C9C0CAD}" type="datetime1">
              <a:rPr lang="en-US" smtClean="0"/>
              <a:t>12/19/2022</a:t>
            </a:fld>
            <a:endParaRPr lang="aa-ET" dirty="0"/>
          </a:p>
        </p:txBody>
      </p:sp>
      <p:sp>
        <p:nvSpPr>
          <p:cNvPr id="8" name="Footer Placeholder 7">
            <a:extLst>
              <a:ext uri="{FF2B5EF4-FFF2-40B4-BE49-F238E27FC236}">
                <a16:creationId xmlns:a16="http://schemas.microsoft.com/office/drawing/2014/main" id="{344960A5-6433-4A56-B5A7-F8CD5E1FB643}"/>
              </a:ext>
            </a:extLst>
          </p:cNvPr>
          <p:cNvSpPr>
            <a:spLocks noGrp="1"/>
          </p:cNvSpPr>
          <p:nvPr>
            <p:ph type="ftr" sz="quarter" idx="11"/>
          </p:nvPr>
        </p:nvSpPr>
        <p:spPr/>
        <p:txBody>
          <a:bodyPr/>
          <a:lstStyle/>
          <a:p>
            <a:r>
              <a:rPr lang="en-US" dirty="0"/>
              <a:t>Christian Tominski, University of Rostock</a:t>
            </a:r>
            <a:endParaRPr lang="aa-ET" dirty="0"/>
          </a:p>
        </p:txBody>
      </p:sp>
      <p:sp>
        <p:nvSpPr>
          <p:cNvPr id="9" name="Slide Number Placeholder 8">
            <a:extLst>
              <a:ext uri="{FF2B5EF4-FFF2-40B4-BE49-F238E27FC236}">
                <a16:creationId xmlns:a16="http://schemas.microsoft.com/office/drawing/2014/main" id="{11333D48-5EA3-41FD-A064-5824BB06DB62}"/>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68836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2C91-C313-41AB-A63F-D4928958CB27}"/>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674ACF39-02EF-41E5-A9FB-AC7BB4A4DA72}"/>
              </a:ext>
            </a:extLst>
          </p:cNvPr>
          <p:cNvSpPr>
            <a:spLocks noGrp="1"/>
          </p:cNvSpPr>
          <p:nvPr>
            <p:ph type="dt" sz="half" idx="10"/>
          </p:nvPr>
        </p:nvSpPr>
        <p:spPr/>
        <p:txBody>
          <a:bodyPr/>
          <a:lstStyle/>
          <a:p>
            <a:fld id="{07FFF9E5-817F-438A-867D-3DCD3CE0681B}" type="datetime1">
              <a:rPr lang="en-US" smtClean="0"/>
              <a:t>12/19/2022</a:t>
            </a:fld>
            <a:endParaRPr lang="aa-ET" dirty="0"/>
          </a:p>
        </p:txBody>
      </p:sp>
      <p:sp>
        <p:nvSpPr>
          <p:cNvPr id="4" name="Footer Placeholder 3">
            <a:extLst>
              <a:ext uri="{FF2B5EF4-FFF2-40B4-BE49-F238E27FC236}">
                <a16:creationId xmlns:a16="http://schemas.microsoft.com/office/drawing/2014/main" id="{97900923-24FC-4E4F-B9EA-585944785D23}"/>
              </a:ext>
            </a:extLst>
          </p:cNvPr>
          <p:cNvSpPr>
            <a:spLocks noGrp="1"/>
          </p:cNvSpPr>
          <p:nvPr>
            <p:ph type="ftr" sz="quarter" idx="11"/>
          </p:nvPr>
        </p:nvSpPr>
        <p:spPr/>
        <p:txBody>
          <a:bodyPr/>
          <a:lstStyle/>
          <a:p>
            <a:r>
              <a:rPr lang="en-US" dirty="0"/>
              <a:t>Christian Tominski, University of Rostock</a:t>
            </a:r>
            <a:endParaRPr lang="aa-ET" dirty="0"/>
          </a:p>
        </p:txBody>
      </p:sp>
      <p:sp>
        <p:nvSpPr>
          <p:cNvPr id="5" name="Slide Number Placeholder 4">
            <a:extLst>
              <a:ext uri="{FF2B5EF4-FFF2-40B4-BE49-F238E27FC236}">
                <a16:creationId xmlns:a16="http://schemas.microsoft.com/office/drawing/2014/main" id="{AEB526F8-34D0-4E2D-BF95-EC1B16EFC5BA}"/>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6946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C602F-DD45-4B76-929A-F2C52E496637}"/>
              </a:ext>
            </a:extLst>
          </p:cNvPr>
          <p:cNvSpPr>
            <a:spLocks noGrp="1"/>
          </p:cNvSpPr>
          <p:nvPr>
            <p:ph type="dt" sz="half" idx="10"/>
          </p:nvPr>
        </p:nvSpPr>
        <p:spPr/>
        <p:txBody>
          <a:bodyPr/>
          <a:lstStyle/>
          <a:p>
            <a:fld id="{D7A4711E-711B-4FCB-B3C1-EE6AC7D31411}" type="datetime1">
              <a:rPr lang="en-US" smtClean="0"/>
              <a:t>12/19/2022</a:t>
            </a:fld>
            <a:endParaRPr lang="aa-ET" dirty="0"/>
          </a:p>
        </p:txBody>
      </p:sp>
      <p:sp>
        <p:nvSpPr>
          <p:cNvPr id="3" name="Footer Placeholder 2">
            <a:extLst>
              <a:ext uri="{FF2B5EF4-FFF2-40B4-BE49-F238E27FC236}">
                <a16:creationId xmlns:a16="http://schemas.microsoft.com/office/drawing/2014/main" id="{7E306AA6-968F-4EEE-9473-2D5DD4866E12}"/>
              </a:ext>
            </a:extLst>
          </p:cNvPr>
          <p:cNvSpPr>
            <a:spLocks noGrp="1"/>
          </p:cNvSpPr>
          <p:nvPr>
            <p:ph type="ftr" sz="quarter" idx="11"/>
          </p:nvPr>
        </p:nvSpPr>
        <p:spPr/>
        <p:txBody>
          <a:bodyPr/>
          <a:lstStyle/>
          <a:p>
            <a:r>
              <a:rPr lang="en-US" dirty="0"/>
              <a:t>Christian Tominski, University of Rostock</a:t>
            </a:r>
            <a:endParaRPr lang="aa-ET" dirty="0"/>
          </a:p>
        </p:txBody>
      </p:sp>
      <p:sp>
        <p:nvSpPr>
          <p:cNvPr id="4" name="Slide Number Placeholder 3">
            <a:extLst>
              <a:ext uri="{FF2B5EF4-FFF2-40B4-BE49-F238E27FC236}">
                <a16:creationId xmlns:a16="http://schemas.microsoft.com/office/drawing/2014/main" id="{08EF9082-39BF-4B85-A836-EAA6995B77CC}"/>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119331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83C2-BDB0-4AAF-A8D9-D45360FCA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DDFD0E42-A850-4435-996F-2BA65C6DF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7809A90B-A3DA-4C2C-B04F-434BEFC48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6237FC-7394-49C2-9D23-CAE647260B40}"/>
              </a:ext>
            </a:extLst>
          </p:cNvPr>
          <p:cNvSpPr>
            <a:spLocks noGrp="1"/>
          </p:cNvSpPr>
          <p:nvPr>
            <p:ph type="dt" sz="half" idx="10"/>
          </p:nvPr>
        </p:nvSpPr>
        <p:spPr/>
        <p:txBody>
          <a:bodyPr/>
          <a:lstStyle/>
          <a:p>
            <a:fld id="{29AB3BEE-1202-48E5-9CEF-7AD4A97A9271}" type="datetime1">
              <a:rPr lang="en-US" smtClean="0"/>
              <a:t>12/19/2022</a:t>
            </a:fld>
            <a:endParaRPr lang="aa-ET" dirty="0"/>
          </a:p>
        </p:txBody>
      </p:sp>
      <p:sp>
        <p:nvSpPr>
          <p:cNvPr id="6" name="Footer Placeholder 5">
            <a:extLst>
              <a:ext uri="{FF2B5EF4-FFF2-40B4-BE49-F238E27FC236}">
                <a16:creationId xmlns:a16="http://schemas.microsoft.com/office/drawing/2014/main" id="{913C3794-F599-4E0E-84BB-3691307D67AF}"/>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AEC9EBF0-33E3-4963-9246-4EF6AEBB5113}"/>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227660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347A-685E-4B24-81F7-77132591B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E11057ED-8B74-4DFD-BC28-EE0095C0F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dirty="0"/>
          </a:p>
        </p:txBody>
      </p:sp>
      <p:sp>
        <p:nvSpPr>
          <p:cNvPr id="4" name="Text Placeholder 3">
            <a:extLst>
              <a:ext uri="{FF2B5EF4-FFF2-40B4-BE49-F238E27FC236}">
                <a16:creationId xmlns:a16="http://schemas.microsoft.com/office/drawing/2014/main" id="{8B9B5709-2E3B-4329-84BD-3F2C7218C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CA4144-13BE-4548-B7C9-FB0896E87456}"/>
              </a:ext>
            </a:extLst>
          </p:cNvPr>
          <p:cNvSpPr>
            <a:spLocks noGrp="1"/>
          </p:cNvSpPr>
          <p:nvPr>
            <p:ph type="dt" sz="half" idx="10"/>
          </p:nvPr>
        </p:nvSpPr>
        <p:spPr/>
        <p:txBody>
          <a:bodyPr/>
          <a:lstStyle/>
          <a:p>
            <a:fld id="{32783492-7EEE-486C-8F5F-0EB7093C7408}" type="datetime1">
              <a:rPr lang="en-US" smtClean="0"/>
              <a:t>12/19/2022</a:t>
            </a:fld>
            <a:endParaRPr lang="aa-ET" dirty="0"/>
          </a:p>
        </p:txBody>
      </p:sp>
      <p:sp>
        <p:nvSpPr>
          <p:cNvPr id="6" name="Footer Placeholder 5">
            <a:extLst>
              <a:ext uri="{FF2B5EF4-FFF2-40B4-BE49-F238E27FC236}">
                <a16:creationId xmlns:a16="http://schemas.microsoft.com/office/drawing/2014/main" id="{CECD8F5C-2D83-45DB-B357-EB90A37814D2}"/>
              </a:ext>
            </a:extLst>
          </p:cNvPr>
          <p:cNvSpPr>
            <a:spLocks noGrp="1"/>
          </p:cNvSpPr>
          <p:nvPr>
            <p:ph type="ftr" sz="quarter" idx="11"/>
          </p:nvPr>
        </p:nvSpPr>
        <p:spPr/>
        <p:txBody>
          <a:bodyPr/>
          <a:lstStyle/>
          <a:p>
            <a:r>
              <a:rPr lang="en-US" dirty="0"/>
              <a:t>Christian Tominski, University of Rostock</a:t>
            </a:r>
            <a:endParaRPr lang="aa-ET" dirty="0"/>
          </a:p>
        </p:txBody>
      </p:sp>
      <p:sp>
        <p:nvSpPr>
          <p:cNvPr id="7" name="Slide Number Placeholder 6">
            <a:extLst>
              <a:ext uri="{FF2B5EF4-FFF2-40B4-BE49-F238E27FC236}">
                <a16:creationId xmlns:a16="http://schemas.microsoft.com/office/drawing/2014/main" id="{56A3E464-1BA4-4B61-8975-3D90ED6EB888}"/>
              </a:ext>
            </a:extLst>
          </p:cNvPr>
          <p:cNvSpPr>
            <a:spLocks noGrp="1"/>
          </p:cNvSpPr>
          <p:nvPr>
            <p:ph type="sldNum" sz="quarter" idx="12"/>
          </p:nvPr>
        </p:nvSpPr>
        <p:spPr/>
        <p:txBody>
          <a:bodyPr/>
          <a:lstStyle/>
          <a:p>
            <a:fld id="{B9A2BB75-8474-4E4F-9359-D617846A1479}" type="slidenum">
              <a:rPr lang="aa-ET" smtClean="0"/>
              <a:t>‹#›</a:t>
            </a:fld>
            <a:endParaRPr lang="aa-ET" dirty="0"/>
          </a:p>
        </p:txBody>
      </p:sp>
    </p:spTree>
    <p:extLst>
      <p:ext uri="{BB962C8B-B14F-4D97-AF65-F5344CB8AC3E}">
        <p14:creationId xmlns:p14="http://schemas.microsoft.com/office/powerpoint/2010/main" val="392158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6D0A9-7B3F-4E50-9619-83FFE4B15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C67EC8F0-E6B4-49F6-A724-FAA78F4A7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CC74863-EBF6-4973-8CE5-470709D7D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DD53D-81C9-44B2-972F-C92D959C1F96}" type="datetime1">
              <a:rPr lang="en-US" smtClean="0"/>
              <a:t>12/19/2022</a:t>
            </a:fld>
            <a:endParaRPr lang="aa-ET" dirty="0"/>
          </a:p>
        </p:txBody>
      </p:sp>
      <p:sp>
        <p:nvSpPr>
          <p:cNvPr id="5" name="Footer Placeholder 4">
            <a:extLst>
              <a:ext uri="{FF2B5EF4-FFF2-40B4-BE49-F238E27FC236}">
                <a16:creationId xmlns:a16="http://schemas.microsoft.com/office/drawing/2014/main" id="{A44D9FC9-8FC9-45C0-BF73-E855715CF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Christian Tominski, University of Rostock</a:t>
            </a:r>
            <a:endParaRPr lang="aa-ET" dirty="0"/>
          </a:p>
        </p:txBody>
      </p:sp>
      <p:sp>
        <p:nvSpPr>
          <p:cNvPr id="6" name="Slide Number Placeholder 5">
            <a:extLst>
              <a:ext uri="{FF2B5EF4-FFF2-40B4-BE49-F238E27FC236}">
                <a16:creationId xmlns:a16="http://schemas.microsoft.com/office/drawing/2014/main" id="{31E1858C-9435-48FE-B544-5A758689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2BB75-8474-4E4F-9359-D617846A1479}" type="slidenum">
              <a:rPr lang="aa-ET" smtClean="0"/>
              <a:t>‹#›</a:t>
            </a:fld>
            <a:endParaRPr lang="aa-ET" dirty="0"/>
          </a:p>
        </p:txBody>
      </p:sp>
      <p:pic>
        <p:nvPicPr>
          <p:cNvPr id="8" name="Graphic 7">
            <a:extLst>
              <a:ext uri="{FF2B5EF4-FFF2-40B4-BE49-F238E27FC236}">
                <a16:creationId xmlns:a16="http://schemas.microsoft.com/office/drawing/2014/main" id="{42CA3A21-040B-4875-A792-9E5D9E5CFF88}"/>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78622" y="6348586"/>
            <a:ext cx="746937" cy="373469"/>
          </a:xfrm>
          <a:prstGeom prst="rect">
            <a:avLst/>
          </a:prstGeom>
        </p:spPr>
      </p:pic>
      <p:pic>
        <p:nvPicPr>
          <p:cNvPr id="9" name="Graphic 8">
            <a:extLst>
              <a:ext uri="{FF2B5EF4-FFF2-40B4-BE49-F238E27FC236}">
                <a16:creationId xmlns:a16="http://schemas.microsoft.com/office/drawing/2014/main" id="{A4DFA8A7-ADFA-4BEF-9FF8-DFBE7C3E53F5}"/>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97843" y="6348586"/>
            <a:ext cx="1280779" cy="371034"/>
          </a:xfrm>
          <a:prstGeom prst="rect">
            <a:avLst/>
          </a:prstGeom>
        </p:spPr>
      </p:pic>
    </p:spTree>
    <p:extLst>
      <p:ext uri="{BB962C8B-B14F-4D97-AF65-F5344CB8AC3E}">
        <p14:creationId xmlns:p14="http://schemas.microsoft.com/office/powerpoint/2010/main" val="194017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Jacques_Bert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80/01621459.1984.10478080" TargetMode="External"/><Relationship Id="rId7" Type="http://schemas.openxmlformats.org/officeDocument/2006/relationships/hyperlink" Target="https://www.tableau.com/sites/default/files/media/designing-great-visualization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doi.org/10.1145/1753326.175335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csc2.ncsu.edu/faculty/healey/PP/" TargetMode="Externa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hyperlink" Target="https://colorbrewer2.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57/palgrave.ivs.950007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vcg.informatik.uni-rostock.de/~ct/software/iGraph.js/iGraph.html"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09/INFVIS.2005.153214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09/INFVIS.2005.153214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doi.org/10.1145/198366.198384" TargetMode="External"/><Relationship Id="rId7"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45/3313831.337677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sc2.ncsu.edu/faculty/healey/P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microsoft.com/en-us/research/wp-content/uploads/2016/02/bv_ch19.pdf" TargetMode="External"/><Relationship Id="rId5" Type="http://schemas.openxmlformats.org/officeDocument/2006/relationships/hyperlink" Target="https://observablehq.com/@benmaier/a-visually-more-appealing-fisheye-function" TargetMode="External"/><Relationship Id="rId4" Type="http://schemas.openxmlformats.org/officeDocument/2006/relationships/hyperlink" Target="https://colorbrewer2.or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BCAF-DE3C-45FB-B5EF-C5BE2BE2298C}"/>
              </a:ext>
            </a:extLst>
          </p:cNvPr>
          <p:cNvSpPr>
            <a:spLocks noGrp="1"/>
          </p:cNvSpPr>
          <p:nvPr>
            <p:ph type="ctrTitle"/>
          </p:nvPr>
        </p:nvSpPr>
        <p:spPr/>
        <p:txBody>
          <a:bodyPr>
            <a:normAutofit/>
          </a:bodyPr>
          <a:lstStyle/>
          <a:p>
            <a:r>
              <a:rPr lang="en-US" dirty="0"/>
              <a:t>Interactive Visual</a:t>
            </a:r>
            <a:br>
              <a:rPr lang="en-US" dirty="0"/>
            </a:br>
            <a:r>
              <a:rPr lang="en-US" dirty="0"/>
              <a:t>Data Analysis</a:t>
            </a:r>
          </a:p>
        </p:txBody>
      </p:sp>
      <p:sp>
        <p:nvSpPr>
          <p:cNvPr id="3" name="Subtitle 2">
            <a:extLst>
              <a:ext uri="{FF2B5EF4-FFF2-40B4-BE49-F238E27FC236}">
                <a16:creationId xmlns:a16="http://schemas.microsoft.com/office/drawing/2014/main" id="{C15AB694-2A15-494B-96DA-DEFFF76799CD}"/>
              </a:ext>
            </a:extLst>
          </p:cNvPr>
          <p:cNvSpPr>
            <a:spLocks noGrp="1"/>
          </p:cNvSpPr>
          <p:nvPr>
            <p:ph type="subTitle" idx="1"/>
          </p:nvPr>
        </p:nvSpPr>
        <p:spPr/>
        <p:txBody>
          <a:bodyPr/>
          <a:lstStyle/>
          <a:p>
            <a:r>
              <a:rPr lang="en-US" dirty="0"/>
              <a:t>04 – </a:t>
            </a:r>
            <a:r>
              <a:rPr lang="en-US"/>
              <a:t>Visual mapping</a:t>
            </a:r>
            <a:endParaRPr lang="en-US" dirty="0"/>
          </a:p>
        </p:txBody>
      </p:sp>
      <p:sp>
        <p:nvSpPr>
          <p:cNvPr id="4" name="Footer Placeholder 3">
            <a:extLst>
              <a:ext uri="{FF2B5EF4-FFF2-40B4-BE49-F238E27FC236}">
                <a16:creationId xmlns:a16="http://schemas.microsoft.com/office/drawing/2014/main" id="{BCB9B624-7F83-401F-B4D3-09C946406538}"/>
              </a:ext>
            </a:extLst>
          </p:cNvPr>
          <p:cNvSpPr>
            <a:spLocks noGrp="1"/>
          </p:cNvSpPr>
          <p:nvPr>
            <p:ph type="ftr" sz="quarter" idx="11"/>
          </p:nvPr>
        </p:nvSpPr>
        <p:spPr/>
        <p:txBody>
          <a:bodyPr/>
          <a:lstStyle/>
          <a:p>
            <a:r>
              <a:rPr lang="en-US" dirty="0"/>
              <a:t>Christian Tominski, University of Rostock</a:t>
            </a:r>
            <a:endParaRPr lang="aa-ET" dirty="0"/>
          </a:p>
        </p:txBody>
      </p:sp>
      <p:sp>
        <p:nvSpPr>
          <p:cNvPr id="5" name="Slide Number Placeholder 4">
            <a:extLst>
              <a:ext uri="{FF2B5EF4-FFF2-40B4-BE49-F238E27FC236}">
                <a16:creationId xmlns:a16="http://schemas.microsoft.com/office/drawing/2014/main" id="{65A3E852-3C7B-468A-B1C8-F609F6BCE576}"/>
              </a:ext>
            </a:extLst>
          </p:cNvPr>
          <p:cNvSpPr>
            <a:spLocks noGrp="1"/>
          </p:cNvSpPr>
          <p:nvPr>
            <p:ph type="sldNum" sz="quarter" idx="12"/>
          </p:nvPr>
        </p:nvSpPr>
        <p:spPr/>
        <p:txBody>
          <a:bodyPr/>
          <a:lstStyle/>
          <a:p>
            <a:fld id="{B9A2BB75-8474-4E4F-9359-D617846A1479}" type="slidenum">
              <a:rPr lang="aa-ET" smtClean="0"/>
              <a:t>1</a:t>
            </a:fld>
            <a:endParaRPr lang="aa-ET" dirty="0"/>
          </a:p>
        </p:txBody>
      </p:sp>
      <p:sp>
        <p:nvSpPr>
          <p:cNvPr id="6" name="Date Placeholder 5">
            <a:extLst>
              <a:ext uri="{FF2B5EF4-FFF2-40B4-BE49-F238E27FC236}">
                <a16:creationId xmlns:a16="http://schemas.microsoft.com/office/drawing/2014/main" id="{97348723-D7BA-4D59-8FFD-B808EBF3B3DA}"/>
              </a:ext>
            </a:extLst>
          </p:cNvPr>
          <p:cNvSpPr>
            <a:spLocks noGrp="1"/>
          </p:cNvSpPr>
          <p:nvPr>
            <p:ph type="dt" sz="half" idx="10"/>
          </p:nvPr>
        </p:nvSpPr>
        <p:spPr/>
        <p:txBody>
          <a:bodyPr/>
          <a:lstStyle/>
          <a:p>
            <a:fld id="{19E2CA13-60EB-404A-8EEE-1912A96B6855}" type="datetime1">
              <a:rPr lang="en-US" smtClean="0"/>
              <a:t>12/19/2022</a:t>
            </a:fld>
            <a:endParaRPr lang="aa-ET" dirty="0"/>
          </a:p>
        </p:txBody>
      </p:sp>
    </p:spTree>
    <p:extLst>
      <p:ext uri="{BB962C8B-B14F-4D97-AF65-F5344CB8AC3E}">
        <p14:creationId xmlns:p14="http://schemas.microsoft.com/office/powerpoint/2010/main" val="317318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a:t>Visual encoding</a:t>
            </a:r>
            <a:endParaRPr lang="en-US" dirty="0"/>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r>
              <a:rPr lang="en-US" dirty="0"/>
              <a:t>Fundamental ideas for data graphics established by French cartographer </a:t>
            </a:r>
            <a:r>
              <a:rPr lang="en-US" dirty="0">
                <a:hlinkClick r:id="rId3"/>
              </a:rPr>
              <a:t>Jacques </a:t>
            </a:r>
            <a:r>
              <a:rPr lang="en-US" dirty="0" err="1">
                <a:hlinkClick r:id="rId3"/>
              </a:rPr>
              <a:t>Bertin</a:t>
            </a:r>
            <a:r>
              <a:rPr lang="en-US" dirty="0"/>
              <a:t> (1967, 1983)</a:t>
            </a:r>
          </a:p>
          <a:p>
            <a:r>
              <a:rPr lang="en-US" dirty="0"/>
              <a:t>Visual representations are composed of</a:t>
            </a:r>
          </a:p>
          <a:p>
            <a:pPr lvl="1"/>
            <a:r>
              <a:rPr lang="en-US" b="1" dirty="0"/>
              <a:t>Marks</a:t>
            </a:r>
            <a:r>
              <a:rPr lang="en-US" dirty="0"/>
              <a:t> (graphical primitives)</a:t>
            </a:r>
          </a:p>
          <a:p>
            <a:pPr lvl="1"/>
            <a:r>
              <a:rPr lang="en-US" b="1" dirty="0"/>
              <a:t>Visual variables</a:t>
            </a:r>
            <a:r>
              <a:rPr lang="en-US" dirty="0"/>
              <a:t> (visual appearance of primitives)</a:t>
            </a:r>
          </a:p>
          <a:p>
            <a:endParaRPr lang="en-US" b="1" dirty="0"/>
          </a:p>
          <a:p>
            <a:pPr marL="0" indent="0" algn="ctr">
              <a:buNone/>
            </a:pPr>
            <a:r>
              <a:rPr lang="en-US" b="1" dirty="0"/>
              <a:t>Visualizing</a:t>
            </a:r>
            <a:r>
              <a:rPr lang="en-US" dirty="0"/>
              <a:t> data </a:t>
            </a:r>
            <a:r>
              <a:rPr lang="en-US" b="1" dirty="0"/>
              <a:t>means creating graphical primitives </a:t>
            </a:r>
            <a:r>
              <a:rPr lang="en-US" dirty="0"/>
              <a:t>and specifying their </a:t>
            </a:r>
            <a:r>
              <a:rPr lang="en-US" b="1" dirty="0"/>
              <a:t>visual appearance</a:t>
            </a:r>
            <a:r>
              <a:rPr lang="en-US" dirty="0"/>
              <a:t> according to the underlying data.</a:t>
            </a:r>
          </a:p>
          <a:p>
            <a:endParaRPr lang="en-US" b="1"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BEDDA16-A53D-4758-9E6B-E0BAD731D9ED}"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10</a:t>
            </a:fld>
            <a:endParaRPr lang="aa-ET" dirty="0"/>
          </a:p>
        </p:txBody>
      </p:sp>
    </p:spTree>
    <p:extLst>
      <p:ext uri="{BB962C8B-B14F-4D97-AF65-F5344CB8AC3E}">
        <p14:creationId xmlns:p14="http://schemas.microsoft.com/office/powerpoint/2010/main" val="220939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a:bodyPr>
          <a:lstStyle/>
          <a:p>
            <a:r>
              <a:rPr lang="en-US" b="1" dirty="0"/>
              <a:t>Marks</a:t>
            </a:r>
          </a:p>
          <a:p>
            <a:pPr lvl="1"/>
            <a:r>
              <a:rPr lang="en-US" dirty="0"/>
              <a:t>Basic building blocks of visual representations</a:t>
            </a:r>
          </a:p>
          <a:p>
            <a:pPr lvl="1"/>
            <a:r>
              <a:rPr lang="en-US" dirty="0"/>
              <a:t>Distinguish different types of marks based on their dimensionality</a:t>
            </a:r>
            <a:br>
              <a:rPr lang="en-US" dirty="0"/>
            </a:br>
            <a:r>
              <a:rPr lang="en-US" dirty="0"/>
              <a:t>(0D points, 1D lines, 2D areas, 3D bodies)</a:t>
            </a:r>
          </a:p>
          <a:p>
            <a:r>
              <a:rPr lang="en-US" b="1" dirty="0"/>
              <a:t>Visual variables</a:t>
            </a:r>
          </a:p>
          <a:p>
            <a:pPr lvl="1"/>
            <a:r>
              <a:rPr lang="en-US" dirty="0"/>
              <a:t>Carry the actual information</a:t>
            </a:r>
          </a:p>
          <a:p>
            <a:pPr lvl="1"/>
            <a:r>
              <a:rPr lang="en-US" dirty="0"/>
              <a:t>Can be varied within a reasonable range</a:t>
            </a:r>
          </a:p>
          <a:p>
            <a:pPr lvl="1"/>
            <a:r>
              <a:rPr lang="en-US" dirty="0"/>
              <a:t>Different variations can be perceived as different</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40C3D13-23BB-4FA1-9CA7-8723E47E10F6}"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11</a:t>
            </a:fld>
            <a:endParaRPr lang="aa-ET" dirty="0"/>
          </a:p>
        </p:txBody>
      </p:sp>
    </p:spTree>
    <p:extLst>
      <p:ext uri="{BB962C8B-B14F-4D97-AF65-F5344CB8AC3E}">
        <p14:creationId xmlns:p14="http://schemas.microsoft.com/office/powerpoint/2010/main" val="32666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Visual variables</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BCA9DA9-29EE-485D-99BD-7714BD9B4DB8}"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12</a:t>
            </a:fld>
            <a:endParaRPr lang="aa-ET" dirty="0"/>
          </a:p>
        </p:txBody>
      </p:sp>
      <p:pic>
        <p:nvPicPr>
          <p:cNvPr id="7" name="Graphic 6">
            <a:extLst>
              <a:ext uri="{FF2B5EF4-FFF2-40B4-BE49-F238E27FC236}">
                <a16:creationId xmlns:a16="http://schemas.microsoft.com/office/drawing/2014/main" id="{6D6EB0BF-EF39-4FFB-852B-669D5F66C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145" y="2524760"/>
            <a:ext cx="10393709" cy="3511074"/>
          </a:xfrm>
          <a:prstGeom prst="rect">
            <a:avLst/>
          </a:prstGeom>
        </p:spPr>
      </p:pic>
    </p:spTree>
    <p:extLst>
      <p:ext uri="{BB962C8B-B14F-4D97-AF65-F5344CB8AC3E}">
        <p14:creationId xmlns:p14="http://schemas.microsoft.com/office/powerpoint/2010/main" val="309046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12" name="Content Placeholder 11">
            <a:extLst>
              <a:ext uri="{FF2B5EF4-FFF2-40B4-BE49-F238E27FC236}">
                <a16:creationId xmlns:a16="http://schemas.microsoft.com/office/drawing/2014/main" id="{08F6FDFA-2299-42C8-813E-0ACB573AAA53}"/>
              </a:ext>
            </a:extLst>
          </p:cNvPr>
          <p:cNvSpPr>
            <a:spLocks noGrp="1"/>
          </p:cNvSpPr>
          <p:nvPr>
            <p:ph idx="1"/>
          </p:nvPr>
        </p:nvSpPr>
        <p:spPr/>
        <p:txBody>
          <a:bodyPr>
            <a:noAutofit/>
          </a:bodyPr>
          <a:lstStyle/>
          <a:p>
            <a:r>
              <a:rPr lang="en-US" dirty="0"/>
              <a:t>At the heart of visual encoding, we map</a:t>
            </a:r>
            <a:br>
              <a:rPr lang="en-US" dirty="0"/>
            </a:br>
            <a:r>
              <a:rPr lang="en-US" dirty="0"/>
              <a:t>data variables to visual variables (of marks)</a:t>
            </a:r>
          </a:p>
          <a:p>
            <a:r>
              <a:rPr lang="en-US" b="1" dirty="0"/>
              <a:t>“Visual mapping”</a:t>
            </a:r>
            <a:r>
              <a:rPr lang="en-US" dirty="0"/>
              <a:t> transformation operator</a:t>
            </a:r>
            <a:br>
              <a:rPr lang="en-US" dirty="0"/>
            </a:br>
            <a:r>
              <a:rPr lang="en-US" dirty="0"/>
              <a:t>in the visualization pipeline: From</a:t>
            </a:r>
            <a:br>
              <a:rPr lang="en-US" dirty="0"/>
            </a:br>
            <a:r>
              <a:rPr lang="en-US" dirty="0"/>
              <a:t>analytical abstractions to</a:t>
            </a:r>
            <a:br>
              <a:rPr lang="en-US" dirty="0"/>
            </a:br>
            <a:r>
              <a:rPr lang="en-US" dirty="0"/>
              <a:t>visual abstractions</a:t>
            </a:r>
          </a:p>
          <a:p>
            <a:endParaRPr lang="en-US" dirty="0"/>
          </a:p>
          <a:p>
            <a:r>
              <a:rPr lang="en-US" dirty="0"/>
              <a:t>Two questions need to be answered:</a:t>
            </a:r>
          </a:p>
          <a:p>
            <a:pPr lvl="1"/>
            <a:r>
              <a:rPr lang="en-US" b="1" dirty="0"/>
              <a:t>What to map?</a:t>
            </a:r>
          </a:p>
          <a:p>
            <a:pPr lvl="1"/>
            <a:r>
              <a:rPr lang="en-US" b="1" dirty="0"/>
              <a:t>How to map?</a:t>
            </a:r>
            <a:endParaRPr lang="en-DE"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9E48292-D31B-4E1D-9BDD-C5F3B073567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13</a:t>
            </a:fld>
            <a:endParaRPr lang="aa-ET" dirty="0"/>
          </a:p>
        </p:txBody>
      </p:sp>
      <p:sp>
        <p:nvSpPr>
          <p:cNvPr id="37" name="Heart 36">
            <a:extLst>
              <a:ext uri="{FF2B5EF4-FFF2-40B4-BE49-F238E27FC236}">
                <a16:creationId xmlns:a16="http://schemas.microsoft.com/office/drawing/2014/main" id="{EB2D3150-75F5-475D-A733-5E8D7ACC7F23}"/>
              </a:ext>
            </a:extLst>
          </p:cNvPr>
          <p:cNvSpPr/>
          <p:nvPr/>
        </p:nvSpPr>
        <p:spPr>
          <a:xfrm>
            <a:off x="8794891" y="2338065"/>
            <a:ext cx="1097758" cy="951914"/>
          </a:xfrm>
          <a:prstGeom prst="hear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FD3C07C-6193-4283-8FF2-19F089054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1416" y="2589795"/>
            <a:ext cx="5164709" cy="2091303"/>
          </a:xfrm>
          <a:prstGeom prst="rect">
            <a:avLst/>
          </a:prstGeom>
        </p:spPr>
      </p:pic>
      <p:sp>
        <p:nvSpPr>
          <p:cNvPr id="10" name="TextBox 9">
            <a:extLst>
              <a:ext uri="{FF2B5EF4-FFF2-40B4-BE49-F238E27FC236}">
                <a16:creationId xmlns:a16="http://schemas.microsoft.com/office/drawing/2014/main" id="{902B36C4-B916-4F97-ABA1-9704E995EC42}"/>
              </a:ext>
            </a:extLst>
          </p:cNvPr>
          <p:cNvSpPr txBox="1"/>
          <p:nvPr/>
        </p:nvSpPr>
        <p:spPr>
          <a:xfrm rot="228705">
            <a:off x="10145072" y="1802156"/>
            <a:ext cx="1767128" cy="477698"/>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400" dirty="0">
                <a:sym typeface="Wingdings" panose="05000000000000000000" pitchFamily="2" charset="2"/>
              </a:rPr>
              <a:t>Visualization pipeline from Lecture 3.</a:t>
            </a:r>
            <a:endParaRPr lang="en-US" sz="1400" dirty="0"/>
          </a:p>
        </p:txBody>
      </p:sp>
    </p:spTree>
    <p:extLst>
      <p:ext uri="{BB962C8B-B14F-4D97-AF65-F5344CB8AC3E}">
        <p14:creationId xmlns:p14="http://schemas.microsoft.com/office/powerpoint/2010/main" val="367929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a:t>Visual encoding</a:t>
            </a:r>
            <a:endParaRPr lang="en-US" dirty="0"/>
          </a:p>
        </p:txBody>
      </p:sp>
      <p:sp>
        <p:nvSpPr>
          <p:cNvPr id="12" name="Content Placeholder 11">
            <a:extLst>
              <a:ext uri="{FF2B5EF4-FFF2-40B4-BE49-F238E27FC236}">
                <a16:creationId xmlns:a16="http://schemas.microsoft.com/office/drawing/2014/main" id="{08F6FDFA-2299-42C8-813E-0ACB573AAA53}"/>
              </a:ext>
            </a:extLst>
          </p:cNvPr>
          <p:cNvSpPr>
            <a:spLocks noGrp="1"/>
          </p:cNvSpPr>
          <p:nvPr>
            <p:ph idx="1"/>
          </p:nvPr>
        </p:nvSpPr>
        <p:spPr>
          <a:xfrm>
            <a:off x="838200" y="1825625"/>
            <a:ext cx="10902950" cy="4351338"/>
          </a:xfrm>
        </p:spPr>
        <p:txBody>
          <a:bodyPr>
            <a:normAutofit/>
          </a:bodyPr>
          <a:lstStyle/>
          <a:p>
            <a:pPr marL="0" indent="0">
              <a:buNone/>
            </a:pPr>
            <a:r>
              <a:rPr lang="en-US" b="1" dirty="0"/>
              <a:t>What to map?</a:t>
            </a:r>
          </a:p>
          <a:p>
            <a:pPr lvl="1"/>
            <a:r>
              <a:rPr lang="en-US" dirty="0">
                <a:solidFill>
                  <a:schemeClr val="tx1">
                    <a:lumMod val="50000"/>
                    <a:lumOff val="50000"/>
                  </a:schemeClr>
                </a:solidFill>
              </a:rPr>
              <a:t>Student: “Which data variable(s) should be mapped to which visual variable(s)?”</a:t>
            </a:r>
          </a:p>
          <a:p>
            <a:pPr lvl="1"/>
            <a:r>
              <a:rPr lang="en-US" dirty="0"/>
              <a:t>Teacher: “You should map the most relevant data variables to the most effective visual variables!”</a:t>
            </a:r>
          </a:p>
          <a:p>
            <a:pPr lvl="1"/>
            <a:endParaRPr lang="en-US" dirty="0"/>
          </a:p>
          <a:p>
            <a:pPr lvl="1"/>
            <a:r>
              <a:rPr lang="en-US" dirty="0">
                <a:solidFill>
                  <a:schemeClr val="tx1">
                    <a:lumMod val="50000"/>
                    <a:lumOff val="50000"/>
                  </a:schemeClr>
                </a:solidFill>
              </a:rPr>
              <a:t>Student: “But which data variables are relevant and which visual variables are the most effective?”</a:t>
            </a:r>
          </a:p>
          <a:p>
            <a:pPr lvl="1"/>
            <a:r>
              <a:rPr lang="en-US" dirty="0"/>
              <a:t>Teacher: “Relevant data variables are prescribed by the analysis tasks and the most effective visual variables are data-dependent and have been found via perceptual studies!”</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2788AE0-7534-448A-A9DA-A4193CDEA377}"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14</a:t>
            </a:fld>
            <a:endParaRPr lang="aa-ET" dirty="0"/>
          </a:p>
        </p:txBody>
      </p:sp>
    </p:spTree>
    <p:extLst>
      <p:ext uri="{BB962C8B-B14F-4D97-AF65-F5344CB8AC3E}">
        <p14:creationId xmlns:p14="http://schemas.microsoft.com/office/powerpoint/2010/main" val="24317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12" name="Content Placeholder 11">
            <a:extLst>
              <a:ext uri="{FF2B5EF4-FFF2-40B4-BE49-F238E27FC236}">
                <a16:creationId xmlns:a16="http://schemas.microsoft.com/office/drawing/2014/main" id="{08F6FDFA-2299-42C8-813E-0ACB573AAA53}"/>
              </a:ext>
            </a:extLst>
          </p:cNvPr>
          <p:cNvSpPr>
            <a:spLocks noGrp="1"/>
          </p:cNvSpPr>
          <p:nvPr>
            <p:ph idx="1"/>
          </p:nvPr>
        </p:nvSpPr>
        <p:spPr>
          <a:xfrm>
            <a:off x="838200" y="1825625"/>
            <a:ext cx="10902950" cy="4351338"/>
          </a:xfrm>
        </p:spPr>
        <p:txBody>
          <a:bodyPr>
            <a:normAutofit/>
          </a:bodyPr>
          <a:lstStyle/>
          <a:p>
            <a:pPr marL="0" indent="0">
              <a:buNone/>
            </a:pPr>
            <a:r>
              <a:rPr lang="en-US" b="1" dirty="0"/>
              <a:t>What to map?</a:t>
            </a:r>
          </a:p>
          <a:p>
            <a:pPr lvl="1"/>
            <a:r>
              <a:rPr lang="en-US" dirty="0"/>
              <a:t>Different visual variables are differently effective for nominal, ordinal, and quantitative data (</a:t>
            </a:r>
            <a:r>
              <a:rPr lang="en-US" dirty="0">
                <a:hlinkClick r:id="rId3"/>
              </a:rPr>
              <a:t>Cleveland and McGill, 1984</a:t>
            </a:r>
            <a:r>
              <a:rPr lang="en-US" dirty="0"/>
              <a:t>) and (</a:t>
            </a:r>
            <a:r>
              <a:rPr lang="en-US" dirty="0" err="1">
                <a:hlinkClick r:id="rId4"/>
              </a:rPr>
              <a:t>Heer</a:t>
            </a:r>
            <a:r>
              <a:rPr lang="en-US" dirty="0">
                <a:hlinkClick r:id="rId4"/>
              </a:rPr>
              <a:t> and Bostock, 2010</a:t>
            </a:r>
            <a:r>
              <a:rPr lang="en-US" dirty="0"/>
              <a:t>)</a:t>
            </a:r>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4FDC6E1-F006-400D-8D91-B75F618AA397}"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15</a:t>
            </a:fld>
            <a:endParaRPr lang="aa-ET" dirty="0"/>
          </a:p>
        </p:txBody>
      </p:sp>
      <p:pic>
        <p:nvPicPr>
          <p:cNvPr id="7" name="Graphic 6">
            <a:extLst>
              <a:ext uri="{FF2B5EF4-FFF2-40B4-BE49-F238E27FC236}">
                <a16:creationId xmlns:a16="http://schemas.microsoft.com/office/drawing/2014/main" id="{F1FCB49F-6F9B-4D7A-8528-734BC99624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9049" y="3351813"/>
            <a:ext cx="9082058" cy="2925763"/>
          </a:xfrm>
          <a:prstGeom prst="rect">
            <a:avLst/>
          </a:prstGeom>
        </p:spPr>
      </p:pic>
      <p:sp>
        <p:nvSpPr>
          <p:cNvPr id="8" name="TextBox 7">
            <a:extLst>
              <a:ext uri="{FF2B5EF4-FFF2-40B4-BE49-F238E27FC236}">
                <a16:creationId xmlns:a16="http://schemas.microsoft.com/office/drawing/2014/main" id="{EEA9776B-4386-401F-9D5E-8134B2C3B191}"/>
              </a:ext>
            </a:extLst>
          </p:cNvPr>
          <p:cNvSpPr txBox="1"/>
          <p:nvPr/>
        </p:nvSpPr>
        <p:spPr>
          <a:xfrm>
            <a:off x="9013187" y="6000577"/>
            <a:ext cx="3005631" cy="276999"/>
          </a:xfrm>
          <a:prstGeom prst="rect">
            <a:avLst/>
          </a:prstGeom>
          <a:noFill/>
        </p:spPr>
        <p:txBody>
          <a:bodyPr wrap="none" rtlCol="0">
            <a:spAutoFit/>
          </a:bodyPr>
          <a:lstStyle/>
          <a:p>
            <a:r>
              <a:rPr lang="en-US" sz="1200" dirty="0"/>
              <a:t>Adapted from </a:t>
            </a:r>
            <a:r>
              <a:rPr lang="en-US" sz="1200" dirty="0">
                <a:hlinkClick r:id="rId7"/>
              </a:rPr>
              <a:t>Mackinlay and Winslow (2014)</a:t>
            </a:r>
            <a:endParaRPr lang="en-DE" sz="1200" dirty="0"/>
          </a:p>
        </p:txBody>
      </p:sp>
      <p:sp>
        <p:nvSpPr>
          <p:cNvPr id="3" name="TextBox 2">
            <a:extLst>
              <a:ext uri="{FF2B5EF4-FFF2-40B4-BE49-F238E27FC236}">
                <a16:creationId xmlns:a16="http://schemas.microsoft.com/office/drawing/2014/main" id="{C92A4B47-662C-48D9-A408-33EE13250853}"/>
              </a:ext>
            </a:extLst>
          </p:cNvPr>
          <p:cNvSpPr txBox="1"/>
          <p:nvPr/>
        </p:nvSpPr>
        <p:spPr>
          <a:xfrm>
            <a:off x="8357460" y="3075272"/>
            <a:ext cx="1403589" cy="369332"/>
          </a:xfrm>
          <a:prstGeom prst="rect">
            <a:avLst/>
          </a:prstGeom>
          <a:noFill/>
        </p:spPr>
        <p:txBody>
          <a:bodyPr wrap="none" rtlCol="0">
            <a:spAutoFit/>
          </a:bodyPr>
          <a:lstStyle/>
          <a:p>
            <a:r>
              <a:rPr lang="en-US" dirty="0"/>
              <a:t>“Distinguish”</a:t>
            </a:r>
          </a:p>
        </p:txBody>
      </p:sp>
      <p:sp>
        <p:nvSpPr>
          <p:cNvPr id="10" name="TextBox 9">
            <a:extLst>
              <a:ext uri="{FF2B5EF4-FFF2-40B4-BE49-F238E27FC236}">
                <a16:creationId xmlns:a16="http://schemas.microsoft.com/office/drawing/2014/main" id="{AAA936E2-5C7F-42DB-B4E6-93D8297EE150}"/>
              </a:ext>
            </a:extLst>
          </p:cNvPr>
          <p:cNvSpPr txBox="1"/>
          <p:nvPr/>
        </p:nvSpPr>
        <p:spPr>
          <a:xfrm>
            <a:off x="2013130" y="3075272"/>
            <a:ext cx="1689565" cy="369332"/>
          </a:xfrm>
          <a:prstGeom prst="rect">
            <a:avLst/>
          </a:prstGeom>
          <a:noFill/>
        </p:spPr>
        <p:txBody>
          <a:bodyPr wrap="none" rtlCol="0">
            <a:spAutoFit/>
          </a:bodyPr>
          <a:lstStyle/>
          <a:p>
            <a:r>
              <a:rPr lang="en-US" dirty="0"/>
              <a:t>“Proportionate”</a:t>
            </a:r>
          </a:p>
        </p:txBody>
      </p:sp>
      <p:sp>
        <p:nvSpPr>
          <p:cNvPr id="11" name="TextBox 10">
            <a:extLst>
              <a:ext uri="{FF2B5EF4-FFF2-40B4-BE49-F238E27FC236}">
                <a16:creationId xmlns:a16="http://schemas.microsoft.com/office/drawing/2014/main" id="{CF441B43-4BB6-4798-BB4E-9F79BDEF1D7D}"/>
              </a:ext>
            </a:extLst>
          </p:cNvPr>
          <p:cNvSpPr txBox="1"/>
          <p:nvPr/>
        </p:nvSpPr>
        <p:spPr>
          <a:xfrm>
            <a:off x="5564341" y="3075272"/>
            <a:ext cx="931473" cy="369332"/>
          </a:xfrm>
          <a:prstGeom prst="rect">
            <a:avLst/>
          </a:prstGeom>
          <a:noFill/>
        </p:spPr>
        <p:txBody>
          <a:bodyPr wrap="none" rtlCol="0">
            <a:spAutoFit/>
          </a:bodyPr>
          <a:lstStyle/>
          <a:p>
            <a:r>
              <a:rPr lang="en-US" dirty="0"/>
              <a:t>“Order”</a:t>
            </a:r>
          </a:p>
        </p:txBody>
      </p:sp>
    </p:spTree>
    <p:extLst>
      <p:ext uri="{BB962C8B-B14F-4D97-AF65-F5344CB8AC3E}">
        <p14:creationId xmlns:p14="http://schemas.microsoft.com/office/powerpoint/2010/main" val="183786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10515600" cy="4351338"/>
          </a:xfrm>
        </p:spPr>
        <p:txBody>
          <a:bodyPr/>
          <a:lstStyle/>
          <a:p>
            <a:pPr marL="0" indent="0">
              <a:buNone/>
            </a:pPr>
            <a:r>
              <a:rPr lang="en-US" b="1" dirty="0"/>
              <a:t>How to map?</a:t>
            </a:r>
          </a:p>
          <a:p>
            <a:pPr lvl="1"/>
            <a:r>
              <a:rPr lang="en-US" dirty="0">
                <a:solidFill>
                  <a:schemeClr val="tx1">
                    <a:lumMod val="50000"/>
                    <a:lumOff val="50000"/>
                  </a:schemeClr>
                </a:solidFill>
              </a:rPr>
              <a:t>Student: “Which values or intervals of a data variable should be mapped to which portions of a visual variable?”</a:t>
            </a:r>
          </a:p>
          <a:p>
            <a:pPr lvl="1"/>
            <a:r>
              <a:rPr lang="en-US" dirty="0"/>
              <a:t>Teacher: “Map the data such that the important information stands out! Ideally, the important information can be perceived pre-attentively.”</a:t>
            </a:r>
          </a:p>
          <a:p>
            <a:pPr lvl="1"/>
            <a:endParaRPr lang="en-US" dirty="0"/>
          </a:p>
          <a:p>
            <a:pPr lvl="1"/>
            <a:r>
              <a:rPr lang="en-US" dirty="0">
                <a:solidFill>
                  <a:schemeClr val="tx1">
                    <a:lumMod val="50000"/>
                    <a:lumOff val="50000"/>
                  </a:schemeClr>
                </a:solidFill>
              </a:rPr>
              <a:t>Student: “Pre-att.. What?”</a:t>
            </a:r>
          </a:p>
          <a:p>
            <a:pPr lvl="1"/>
            <a:r>
              <a:rPr lang="en-US" dirty="0"/>
              <a:t>Teacher: “</a:t>
            </a:r>
            <a:r>
              <a:rPr lang="en-US" b="1" dirty="0"/>
              <a:t>Pre-attentive</a:t>
            </a:r>
            <a:r>
              <a:rPr lang="en-US" dirty="0"/>
              <a:t>. Things that can be </a:t>
            </a:r>
            <a:r>
              <a:rPr lang="en-US" b="1" dirty="0"/>
              <a:t>perceived</a:t>
            </a:r>
            <a:r>
              <a:rPr lang="en-US" dirty="0"/>
              <a:t> in the blink of an eye </a:t>
            </a:r>
            <a:r>
              <a:rPr lang="en-US" b="1" dirty="0"/>
              <a:t>without</a:t>
            </a:r>
            <a:r>
              <a:rPr lang="en-US" dirty="0"/>
              <a:t> requiring our full </a:t>
            </a:r>
            <a:r>
              <a:rPr lang="en-US" b="1" dirty="0"/>
              <a:t>attention</a:t>
            </a:r>
            <a:r>
              <a:rPr lang="en-US" dirty="0"/>
              <a:t> are perceived pre-attentively.”</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74E361D-0ACB-4582-B410-7D31FD454EE4}"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16</a:t>
            </a:fld>
            <a:endParaRPr lang="aa-ET" dirty="0"/>
          </a:p>
        </p:txBody>
      </p:sp>
    </p:spTree>
    <p:extLst>
      <p:ext uri="{BB962C8B-B14F-4D97-AF65-F5344CB8AC3E}">
        <p14:creationId xmlns:p14="http://schemas.microsoft.com/office/powerpoint/2010/main" val="28242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10515600" cy="4351338"/>
          </a:xfrm>
        </p:spPr>
        <p:txBody>
          <a:bodyPr/>
          <a:lstStyle/>
          <a:p>
            <a:pPr marL="0" indent="0">
              <a:buNone/>
            </a:pPr>
            <a:r>
              <a:rPr lang="en-US" b="1" dirty="0"/>
              <a:t>Excurse: Pre-attentive processing</a:t>
            </a:r>
            <a:endParaRPr lang="en-US"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7430657-D591-4973-AE7B-98920C60FB9E}"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17</a:t>
            </a:fld>
            <a:endParaRPr lang="aa-ET" dirty="0"/>
          </a:p>
        </p:txBody>
      </p:sp>
      <p:pic>
        <p:nvPicPr>
          <p:cNvPr id="7" name="Picture 6">
            <a:extLst>
              <a:ext uri="{FF2B5EF4-FFF2-40B4-BE49-F238E27FC236}">
                <a16:creationId xmlns:a16="http://schemas.microsoft.com/office/drawing/2014/main" id="{DF9E6704-B7A8-4037-B418-51AB4AF84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696368"/>
            <a:ext cx="2219325" cy="2181225"/>
          </a:xfrm>
          <a:prstGeom prst="rect">
            <a:avLst/>
          </a:prstGeom>
        </p:spPr>
      </p:pic>
      <p:pic>
        <p:nvPicPr>
          <p:cNvPr id="10" name="Picture 9">
            <a:extLst>
              <a:ext uri="{FF2B5EF4-FFF2-40B4-BE49-F238E27FC236}">
                <a16:creationId xmlns:a16="http://schemas.microsoft.com/office/drawing/2014/main" id="{CD3D9CB1-7FA8-47D9-8A37-5DC40A0B8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398" y="2696369"/>
            <a:ext cx="2219325" cy="2181225"/>
          </a:xfrm>
          <a:prstGeom prst="rect">
            <a:avLst/>
          </a:prstGeom>
        </p:spPr>
      </p:pic>
      <p:sp>
        <p:nvSpPr>
          <p:cNvPr id="11" name="Rectangle 10">
            <a:extLst>
              <a:ext uri="{FF2B5EF4-FFF2-40B4-BE49-F238E27FC236}">
                <a16:creationId xmlns:a16="http://schemas.microsoft.com/office/drawing/2014/main" id="{E419EC8E-A16C-4DCF-A581-C59FFF9F77D1}"/>
              </a:ext>
            </a:extLst>
          </p:cNvPr>
          <p:cNvSpPr/>
          <p:nvPr/>
        </p:nvSpPr>
        <p:spPr>
          <a:xfrm>
            <a:off x="3775076" y="5342611"/>
            <a:ext cx="4641848" cy="369332"/>
          </a:xfrm>
          <a:prstGeom prst="rect">
            <a:avLst/>
          </a:prstGeom>
        </p:spPr>
        <p:txBody>
          <a:bodyPr wrap="none">
            <a:spAutoFit/>
          </a:bodyPr>
          <a:lstStyle/>
          <a:p>
            <a:r>
              <a:rPr lang="en-US" dirty="0">
                <a:hlinkClick r:id="rId5"/>
              </a:rPr>
              <a:t>https://www.csc2.ncsu.edu/faculty/healey/PP/</a:t>
            </a:r>
            <a:r>
              <a:rPr lang="en-US" dirty="0"/>
              <a:t> </a:t>
            </a:r>
            <a:endParaRPr lang="en-DE" dirty="0"/>
          </a:p>
        </p:txBody>
      </p:sp>
    </p:spTree>
    <p:extLst>
      <p:ext uri="{BB962C8B-B14F-4D97-AF65-F5344CB8AC3E}">
        <p14:creationId xmlns:p14="http://schemas.microsoft.com/office/powerpoint/2010/main" val="174332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How to map? – By the example of color-coding</a:t>
            </a:r>
          </a:p>
          <a:p>
            <a:r>
              <a:rPr lang="en-US" dirty="0"/>
              <a:t>Ideally, each data value is mapped to a unique identifiable color, though this ideal is limited by output device and human perception</a:t>
            </a:r>
          </a:p>
          <a:p>
            <a:r>
              <a:rPr lang="en-US" dirty="0"/>
              <a:t>General recommendations</a:t>
            </a:r>
          </a:p>
          <a:p>
            <a:pPr lvl="1"/>
            <a:r>
              <a:rPr lang="en-US" dirty="0"/>
              <a:t>Use </a:t>
            </a:r>
            <a:r>
              <a:rPr lang="en-US" b="1" dirty="0"/>
              <a:t>perceptual color spaces</a:t>
            </a:r>
            <a:r>
              <a:rPr lang="en-US" dirty="0"/>
              <a:t> (CIE lab, HSV, etc.),</a:t>
            </a:r>
            <a:br>
              <a:rPr lang="en-US" dirty="0"/>
            </a:br>
            <a:r>
              <a:rPr lang="en-US" dirty="0"/>
              <a:t>not technical color spaces (RGB, CMYK)</a:t>
            </a:r>
          </a:p>
          <a:p>
            <a:pPr lvl="1"/>
            <a:r>
              <a:rPr lang="en-US" dirty="0"/>
              <a:t>Use </a:t>
            </a:r>
            <a:r>
              <a:rPr lang="en-US" b="1" dirty="0"/>
              <a:t>perceptually uniform color maps</a:t>
            </a:r>
            <a:r>
              <a:rPr lang="en-US" dirty="0"/>
              <a:t> (perceived color differences are proportional to differences in data), not just some color maps</a:t>
            </a:r>
          </a:p>
          <a:p>
            <a:pPr lvl="1"/>
            <a:r>
              <a:rPr lang="en-US" dirty="0"/>
              <a:t>Use </a:t>
            </a:r>
            <a:r>
              <a:rPr lang="en-US" b="1" dirty="0"/>
              <a:t>well-established and tested color maps</a:t>
            </a:r>
            <a:r>
              <a:rPr lang="en-US" dirty="0"/>
              <a:t>, not just some fancy colors</a:t>
            </a:r>
          </a:p>
          <a:p>
            <a:pPr marL="0" indent="0" algn="ctr">
              <a:buNone/>
            </a:pPr>
            <a:r>
              <a:rPr lang="en-US" dirty="0">
                <a:hlinkClick r:id="rId3"/>
              </a:rPr>
              <a:t>https://colorbrewer2.org</a:t>
            </a:r>
            <a:r>
              <a:rPr lang="en-US" dirty="0"/>
              <a:t> </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CC3BC25-39B1-40E1-8498-F5D043117F4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18</a:t>
            </a:fld>
            <a:endParaRPr lang="aa-ET" dirty="0"/>
          </a:p>
        </p:txBody>
      </p:sp>
    </p:spTree>
    <p:extLst>
      <p:ext uri="{BB962C8B-B14F-4D97-AF65-F5344CB8AC3E}">
        <p14:creationId xmlns:p14="http://schemas.microsoft.com/office/powerpoint/2010/main" val="186036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r>
              <a:rPr lang="en-US" dirty="0"/>
              <a:t>Data: Individual values vs. classes </a:t>
            </a:r>
            <a:r>
              <a:rPr lang="en-US" dirty="0">
                <a:sym typeface="Wingdings" panose="05000000000000000000" pitchFamily="2" charset="2"/>
              </a:rPr>
              <a:t> Continuous vs. segmented maps</a:t>
            </a:r>
            <a:endParaRPr lang="en-US" dirty="0"/>
          </a:p>
          <a:p>
            <a:r>
              <a:rPr lang="en-US" dirty="0"/>
              <a:t>Task: Identify vs. locate </a:t>
            </a:r>
            <a:r>
              <a:rPr lang="en-US" dirty="0">
                <a:sym typeface="Wingdings" panose="05000000000000000000" pitchFamily="2" charset="2"/>
              </a:rPr>
              <a:t> Uniform vs. highlighting maps</a:t>
            </a:r>
            <a:endParaRPr lang="en-US"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0DA85FA-0874-403C-AC44-F527769B1676}"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19</a:t>
            </a:fld>
            <a:endParaRPr lang="aa-ET" dirty="0"/>
          </a:p>
        </p:txBody>
      </p:sp>
      <p:pic>
        <p:nvPicPr>
          <p:cNvPr id="11" name="Graphic 10">
            <a:extLst>
              <a:ext uri="{FF2B5EF4-FFF2-40B4-BE49-F238E27FC236}">
                <a16:creationId xmlns:a16="http://schemas.microsoft.com/office/drawing/2014/main" id="{B277E198-53CA-4C55-A56C-ADC17656C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709" y="3766344"/>
            <a:ext cx="10054581" cy="1529556"/>
          </a:xfrm>
          <a:prstGeom prst="rect">
            <a:avLst/>
          </a:prstGeom>
        </p:spPr>
      </p:pic>
    </p:spTree>
    <p:extLst>
      <p:ext uri="{BB962C8B-B14F-4D97-AF65-F5344CB8AC3E}">
        <p14:creationId xmlns:p14="http://schemas.microsoft.com/office/powerpoint/2010/main" val="232084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CB84DAD-4550-4767-A8C4-FE9124E8A58E}"/>
              </a:ext>
            </a:extLst>
          </p:cNvPr>
          <p:cNvSpPr>
            <a:spLocks noGrp="1"/>
          </p:cNvSpPr>
          <p:nvPr>
            <p:ph idx="1"/>
          </p:nvPr>
        </p:nvSpPr>
        <p:spPr/>
        <p:txBody>
          <a:bodyPr/>
          <a:lstStyle/>
          <a:p>
            <a:r>
              <a:rPr lang="en-US" dirty="0"/>
              <a:t>How to build a visual representation of data: Learn about the basic building blocks</a:t>
            </a:r>
          </a:p>
          <a:p>
            <a:r>
              <a:rPr lang="en-US" dirty="0"/>
              <a:t>How can data be encoded visually: Learn the fundamentals of mapping data to visual representations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705C2AEE-5FC3-4996-AE4E-D52DA15DDBC4}"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t>2</a:t>
            </a:fld>
            <a:endParaRPr lang="aa-ET" dirty="0"/>
          </a:p>
        </p:txBody>
      </p:sp>
    </p:spTree>
    <p:extLst>
      <p:ext uri="{BB962C8B-B14F-4D97-AF65-F5344CB8AC3E}">
        <p14:creationId xmlns:p14="http://schemas.microsoft.com/office/powerpoint/2010/main" val="189945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pPr marL="0" indent="0">
              <a:buNone/>
            </a:pP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E8215E6-96ED-4B47-9EAA-D46FFBC7C45C}"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20</a:t>
            </a:fld>
            <a:endParaRPr lang="aa-ET" dirty="0"/>
          </a:p>
        </p:txBody>
      </p:sp>
      <p:pic>
        <p:nvPicPr>
          <p:cNvPr id="11" name="Graphic 10">
            <a:extLst>
              <a:ext uri="{FF2B5EF4-FFF2-40B4-BE49-F238E27FC236}">
                <a16:creationId xmlns:a16="http://schemas.microsoft.com/office/drawing/2014/main" id="{B277E198-53CA-4C55-A56C-ADC17656C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3251" y="831694"/>
            <a:ext cx="4676549" cy="711422"/>
          </a:xfrm>
          <a:prstGeom prst="rect">
            <a:avLst/>
          </a:prstGeom>
        </p:spPr>
      </p:pic>
      <p:pic>
        <p:nvPicPr>
          <p:cNvPr id="7" name="Graphic 6">
            <a:extLst>
              <a:ext uri="{FF2B5EF4-FFF2-40B4-BE49-F238E27FC236}">
                <a16:creationId xmlns:a16="http://schemas.microsoft.com/office/drawing/2014/main" id="{28294FD8-2284-442D-8EF9-3B8EFF1E7B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201" y="2903630"/>
            <a:ext cx="5643002" cy="2639919"/>
          </a:xfrm>
          <a:prstGeom prst="rect">
            <a:avLst/>
          </a:prstGeom>
        </p:spPr>
      </p:pic>
      <p:pic>
        <p:nvPicPr>
          <p:cNvPr id="10" name="Graphic 9">
            <a:extLst>
              <a:ext uri="{FF2B5EF4-FFF2-40B4-BE49-F238E27FC236}">
                <a16:creationId xmlns:a16="http://schemas.microsoft.com/office/drawing/2014/main" id="{46AEB44D-8590-4B8B-8F4C-89350A9201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6799" y="2903630"/>
            <a:ext cx="5643001" cy="2639919"/>
          </a:xfrm>
          <a:prstGeom prst="rect">
            <a:avLst/>
          </a:prstGeom>
        </p:spPr>
      </p:pic>
    </p:spTree>
    <p:extLst>
      <p:ext uri="{BB962C8B-B14F-4D97-AF65-F5344CB8AC3E}">
        <p14:creationId xmlns:p14="http://schemas.microsoft.com/office/powerpoint/2010/main" val="124939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r>
                  <a:rPr lang="en-US" dirty="0"/>
                  <a:t>Basic mapping of a range of numeric values to colors</a:t>
                </a:r>
              </a:p>
              <a:p>
                <a:pPr lvl="1"/>
                <a:r>
                  <a:rPr lang="en-US" b="0" dirty="0"/>
                  <a:t>Normalize data value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𝑣𝑎𝑙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𝑚𝑖𝑛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𝑚𝑖𝑛</m:t>
                            </m:r>
                          </m:sub>
                        </m:sSub>
                      </m:den>
                    </m:f>
                  </m:oMath>
                </a14:m>
                <a:endParaRPr lang="en-US" dirty="0"/>
              </a:p>
              <a:p>
                <a:pPr lvl="1"/>
                <a:r>
                  <a:rPr lang="en-US" b="0" dirty="0"/>
                  <a:t>Linearly map normalized value to </a:t>
                </a:r>
                <a:r>
                  <a:rPr lang="en-US" dirty="0"/>
                  <a:t>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𝑣𝑎𝑙</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𝑚𝑎𝑥</m:t>
                        </m:r>
                      </m:sub>
                    </m:sSub>
                  </m:oMath>
                </a14:m>
                <a:endParaRPr lang="en-US" dirty="0"/>
              </a:p>
              <a:p>
                <a:pPr lvl="1"/>
                <a:endParaRPr lang="en-US" dirty="0"/>
              </a:p>
            </p:txBody>
          </p:sp>
        </mc:Choice>
        <mc:Fallback xmlns="">
          <p:sp>
            <p:nvSpPr>
              <p:cNvPr id="8" name="Content Placeholder 7">
                <a:extLst>
                  <a:ext uri="{FF2B5EF4-FFF2-40B4-BE49-F238E27FC236}">
                    <a16:creationId xmlns:a16="http://schemas.microsoft.com/office/drawing/2014/main" id="{21B692B3-7574-4C1A-B492-A412E38A0792}"/>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FA6F32C-7A34-4356-90F8-B3F13A79661C}"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21</a:t>
            </a:fld>
            <a:endParaRPr lang="aa-ET" dirty="0"/>
          </a:p>
        </p:txBody>
      </p:sp>
      <p:pic>
        <p:nvPicPr>
          <p:cNvPr id="9" name="Graphic 8">
            <a:extLst>
              <a:ext uri="{FF2B5EF4-FFF2-40B4-BE49-F238E27FC236}">
                <a16:creationId xmlns:a16="http://schemas.microsoft.com/office/drawing/2014/main" id="{BFF1FF5C-0C29-4960-9281-142BFD1E5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8953" y="4153218"/>
            <a:ext cx="8534094" cy="2023745"/>
          </a:xfrm>
          <a:prstGeom prst="rect">
            <a:avLst/>
          </a:prstGeom>
        </p:spPr>
      </p:pic>
    </p:spTree>
    <p:extLst>
      <p:ext uri="{BB962C8B-B14F-4D97-AF65-F5344CB8AC3E}">
        <p14:creationId xmlns:p14="http://schemas.microsoft.com/office/powerpoint/2010/main" val="88697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r>
              <a:rPr lang="en-US" dirty="0"/>
              <a:t>Basic mapping of nominal values to colors</a:t>
            </a:r>
          </a:p>
          <a:p>
            <a:pPr lvl="1"/>
            <a:r>
              <a:rPr lang="en-US" dirty="0"/>
              <a:t>Assign each nominal value to distinct color from qualitative color map</a:t>
            </a:r>
          </a:p>
          <a:p>
            <a:pPr lvl="2"/>
            <a:r>
              <a:rPr lang="en-US" dirty="0"/>
              <a:t>Colors must be clearly differentiable</a:t>
            </a:r>
          </a:p>
          <a:p>
            <a:pPr lvl="2"/>
            <a:r>
              <a:rPr lang="en-US" dirty="0"/>
              <a:t>Colors must </a:t>
            </a:r>
            <a:r>
              <a:rPr lang="en-US" b="1" dirty="0"/>
              <a:t>not</a:t>
            </a:r>
            <a:r>
              <a:rPr lang="en-US" dirty="0"/>
              <a:t> suggest any order</a:t>
            </a:r>
          </a:p>
          <a:p>
            <a:pPr lvl="2"/>
            <a:r>
              <a:rPr lang="en-US" dirty="0"/>
              <a:t>Usually possible for up to 12 colors</a:t>
            </a:r>
          </a:p>
          <a:p>
            <a:pPr lvl="1"/>
            <a:r>
              <a:rPr lang="en-US" dirty="0"/>
              <a:t>Map nominal values to numbers (before mapping these to colors)</a:t>
            </a:r>
          </a:p>
          <a:p>
            <a:pPr lvl="2"/>
            <a:r>
              <a:rPr lang="en-US" dirty="0"/>
              <a:t>Give nominal values a quantitative meaning based on how data are distributed</a:t>
            </a:r>
          </a:p>
          <a:p>
            <a:pPr lvl="2"/>
            <a:r>
              <a:rPr lang="en-US" dirty="0"/>
              <a:t>More details in </a:t>
            </a:r>
            <a:r>
              <a:rPr lang="en-US" dirty="0">
                <a:hlinkClick r:id="rId3"/>
              </a:rPr>
              <a:t>Rosario et al. (2004)</a:t>
            </a:r>
            <a:endParaRPr lang="en-US" dirty="0"/>
          </a:p>
          <a:p>
            <a:pPr lvl="1"/>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5C23D8B-55CA-41E3-A241-8F767D186170}"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22</a:t>
            </a:fld>
            <a:endParaRPr lang="aa-ET" dirty="0"/>
          </a:p>
        </p:txBody>
      </p:sp>
      <p:pic>
        <p:nvPicPr>
          <p:cNvPr id="10" name="Picture 9">
            <a:extLst>
              <a:ext uri="{FF2B5EF4-FFF2-40B4-BE49-F238E27FC236}">
                <a16:creationId xmlns:a16="http://schemas.microsoft.com/office/drawing/2014/main" id="{16D56111-CD22-4537-8EDF-CC7E447ABD6C}"/>
              </a:ext>
            </a:extLst>
          </p:cNvPr>
          <p:cNvPicPr>
            <a:picLocks noChangeAspect="1"/>
          </p:cNvPicPr>
          <p:nvPr/>
        </p:nvPicPr>
        <p:blipFill rotWithShape="1">
          <a:blip r:embed="rId4"/>
          <a:srcRect l="6265" t="21073" r="69646" b="3051"/>
          <a:stretch/>
        </p:blipFill>
        <p:spPr>
          <a:xfrm rot="5400000">
            <a:off x="8407185" y="1063572"/>
            <a:ext cx="581186" cy="5203557"/>
          </a:xfrm>
          <a:prstGeom prst="rect">
            <a:avLst/>
          </a:prstGeom>
        </p:spPr>
      </p:pic>
    </p:spTree>
    <p:extLst>
      <p:ext uri="{BB962C8B-B14F-4D97-AF65-F5344CB8AC3E}">
        <p14:creationId xmlns:p14="http://schemas.microsoft.com/office/powerpoint/2010/main" val="309702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a:bodyPr>
          <a:lstStyle/>
          <a:p>
            <a:pPr marL="0" indent="0">
              <a:buNone/>
            </a:pPr>
            <a:r>
              <a:rPr lang="en-US" b="1" dirty="0"/>
              <a:t>How to map? – By the example of color-coding</a:t>
            </a:r>
          </a:p>
          <a:p>
            <a:r>
              <a:rPr lang="en-US" dirty="0"/>
              <a:t>Some practical concerns…</a:t>
            </a:r>
          </a:p>
          <a:p>
            <a:pPr lvl="1"/>
            <a:r>
              <a:rPr lang="en-US" dirty="0"/>
              <a:t>Color legend labels can be difficult to interpret</a:t>
            </a:r>
          </a:p>
          <a:p>
            <a:pPr lvl="1"/>
            <a:r>
              <a:rPr lang="en-US" dirty="0"/>
              <a:t>Linear mapping might not go well with the data’s distribution</a:t>
            </a:r>
          </a:p>
          <a:p>
            <a:pPr lvl="1"/>
            <a:r>
              <a:rPr lang="en-US" dirty="0"/>
              <a:t>Color mapping for visual comparison</a:t>
            </a:r>
          </a:p>
          <a:p>
            <a:r>
              <a:rPr lang="en-US" dirty="0"/>
              <a:t>… and their solutions</a:t>
            </a:r>
          </a:p>
          <a:p>
            <a:pPr lvl="1"/>
            <a:r>
              <a:rPr lang="en-US" dirty="0"/>
              <a:t>Value range expansion</a:t>
            </a:r>
          </a:p>
          <a:p>
            <a:pPr lvl="1"/>
            <a:r>
              <a:rPr lang="en-US" dirty="0"/>
              <a:t>Logarithmic mapping</a:t>
            </a:r>
          </a:p>
          <a:p>
            <a:pPr lvl="1"/>
            <a:r>
              <a:rPr lang="en-US" dirty="0"/>
              <a:t>Box-whisker mapping</a:t>
            </a:r>
          </a:p>
          <a:p>
            <a:pPr lvl="1"/>
            <a:r>
              <a:rPr lang="en-US" dirty="0"/>
              <a:t>Merging of color maps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54D60BA-B83D-46A9-AB85-D1F5970AEE43}"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23</a:t>
            </a:fld>
            <a:endParaRPr lang="aa-ET" dirty="0"/>
          </a:p>
        </p:txBody>
      </p:sp>
    </p:spTree>
    <p:extLst>
      <p:ext uri="{BB962C8B-B14F-4D97-AF65-F5344CB8AC3E}">
        <p14:creationId xmlns:p14="http://schemas.microsoft.com/office/powerpoint/2010/main" val="27257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37C414E-CAE8-4F21-96CB-C12A12DCF86C}"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24</a:t>
            </a:fld>
            <a:endParaRPr lang="aa-ET" dirty="0"/>
          </a:p>
        </p:txBody>
      </p:sp>
      <p:pic>
        <p:nvPicPr>
          <p:cNvPr id="9" name="Graphic 8">
            <a:extLst>
              <a:ext uri="{FF2B5EF4-FFF2-40B4-BE49-F238E27FC236}">
                <a16:creationId xmlns:a16="http://schemas.microsoft.com/office/drawing/2014/main" id="{B2A338D4-E1E0-4D73-95CE-F23652900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9034" y="2362680"/>
            <a:ext cx="8929999" cy="3256352"/>
          </a:xfrm>
          <a:prstGeom prst="rect">
            <a:avLst/>
          </a:prstGeom>
        </p:spPr>
      </p:pic>
      <p:sp>
        <p:nvSpPr>
          <p:cNvPr id="19" name="Rectangle 18">
            <a:extLst>
              <a:ext uri="{FF2B5EF4-FFF2-40B4-BE49-F238E27FC236}">
                <a16:creationId xmlns:a16="http://schemas.microsoft.com/office/drawing/2014/main" id="{2F93A062-8905-4A8C-91DA-908898A52C67}"/>
              </a:ext>
            </a:extLst>
          </p:cNvPr>
          <p:cNvSpPr/>
          <p:nvPr/>
        </p:nvSpPr>
        <p:spPr>
          <a:xfrm>
            <a:off x="838200" y="5618344"/>
            <a:ext cx="3343151" cy="646331"/>
          </a:xfrm>
          <a:prstGeom prst="rect">
            <a:avLst/>
          </a:prstGeom>
        </p:spPr>
        <p:txBody>
          <a:bodyPr wrap="square">
            <a:spAutoFit/>
          </a:bodyPr>
          <a:lstStyle/>
          <a:p>
            <a:pPr algn="ctr"/>
            <a:r>
              <a:rPr lang="en-US" b="1" dirty="0"/>
              <a:t>Value range expansion</a:t>
            </a:r>
            <a:br>
              <a:rPr lang="en-US" b="1" dirty="0"/>
            </a:br>
            <a:r>
              <a:rPr lang="en-US" b="1" dirty="0"/>
              <a:t> </a:t>
            </a:r>
            <a:r>
              <a:rPr lang="en-US" sz="1400" dirty="0"/>
              <a:t>Make labels multiples of 2 or powers of 10</a:t>
            </a:r>
            <a:endParaRPr lang="en-US" dirty="0"/>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6D67368-F877-4F80-9F4F-6219F0FA628C}"/>
                  </a:ext>
                </a:extLst>
              </p:cNvPr>
              <p:cNvSpPr/>
              <p:nvPr/>
            </p:nvSpPr>
            <p:spPr>
              <a:xfrm>
                <a:off x="4457031" y="5618344"/>
                <a:ext cx="2450024" cy="713465"/>
              </a:xfrm>
              <a:prstGeom prst="rect">
                <a:avLst/>
              </a:prstGeom>
            </p:spPr>
            <p:txBody>
              <a:bodyPr wrap="square">
                <a:spAutoFit/>
              </a:bodyPr>
              <a:lstStyle/>
              <a:p>
                <a:pPr algn="ctr"/>
                <a:r>
                  <a:rPr lang="en-US" b="1" dirty="0"/>
                  <a:t>Logarithmic mapping</a:t>
                </a:r>
                <a:r>
                  <a:rPr lang="en-US" dirty="0"/>
                  <a:t> </a:t>
                </a:r>
                <a14:m>
                  <m:oMath xmlns:m="http://schemas.openxmlformats.org/officeDocument/2006/math">
                    <m:r>
                      <a:rPr lang="de-DE" sz="1400" b="0" i="1" smtClean="0">
                        <a:latin typeface="Cambria Math" panose="02040503050406030204" pitchFamily="18" charset="0"/>
                      </a:rPr>
                      <m:t>𝑡</m:t>
                    </m:r>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func>
                          <m:funcPr>
                            <m:ctrlPr>
                              <a:rPr lang="de-DE" sz="1400" b="0" i="1" smtClean="0">
                                <a:latin typeface="Cambria Math" panose="02040503050406030204" pitchFamily="18" charset="0"/>
                              </a:rPr>
                            </m:ctrlPr>
                          </m:funcPr>
                          <m:fName>
                            <m:r>
                              <m:rPr>
                                <m:sty m:val="p"/>
                              </m:rPr>
                              <a:rPr lang="de-DE" sz="1400" b="0" i="0" smtClean="0">
                                <a:latin typeface="Cambria Math" panose="02040503050406030204" pitchFamily="18" charset="0"/>
                              </a:rPr>
                              <m:t>log</m:t>
                            </m:r>
                          </m:fName>
                          <m:e>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𝑑</m:t>
                                </m:r>
                              </m:e>
                              <m:sub>
                                <m:r>
                                  <a:rPr lang="de-DE" sz="1400" b="0" i="1" smtClean="0">
                                    <a:latin typeface="Cambria Math" panose="02040503050406030204" pitchFamily="18" charset="0"/>
                                  </a:rPr>
                                  <m:t>𝑣𝑎𝑙</m:t>
                                </m:r>
                              </m:sub>
                            </m:sSub>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𝑑</m:t>
                                </m:r>
                              </m:e>
                              <m:sub>
                                <m:r>
                                  <a:rPr lang="de-DE" sz="1400" b="0" i="1" smtClean="0">
                                    <a:latin typeface="Cambria Math" panose="02040503050406030204" pitchFamily="18" charset="0"/>
                                  </a:rPr>
                                  <m:t>𝑚𝑖𝑛</m:t>
                                </m:r>
                              </m:sub>
                            </m:sSub>
                            <m:r>
                              <a:rPr lang="de-DE" sz="1400" b="0" i="1" smtClean="0">
                                <a:latin typeface="Cambria Math" panose="02040503050406030204" pitchFamily="18" charset="0"/>
                              </a:rPr>
                              <m:t>)</m:t>
                            </m:r>
                          </m:e>
                        </m:func>
                      </m:num>
                      <m:den>
                        <m:func>
                          <m:funcPr>
                            <m:ctrlPr>
                              <a:rPr lang="de-DE" sz="1400" b="0" i="1" smtClean="0">
                                <a:latin typeface="Cambria Math" panose="02040503050406030204" pitchFamily="18" charset="0"/>
                              </a:rPr>
                            </m:ctrlPr>
                          </m:funcPr>
                          <m:fName>
                            <m:r>
                              <m:rPr>
                                <m:sty m:val="p"/>
                              </m:rPr>
                              <a:rPr lang="de-DE" sz="1400" b="0" i="0" smtClean="0">
                                <a:latin typeface="Cambria Math" panose="02040503050406030204" pitchFamily="18" charset="0"/>
                              </a:rPr>
                              <m:t>log</m:t>
                            </m:r>
                          </m:fName>
                          <m:e>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𝑑</m:t>
                                </m:r>
                              </m:e>
                              <m:sub>
                                <m:r>
                                  <a:rPr lang="de-DE" sz="1400" b="0" i="1" smtClean="0">
                                    <a:latin typeface="Cambria Math" panose="02040503050406030204" pitchFamily="18" charset="0"/>
                                  </a:rPr>
                                  <m:t>𝑚𝑎𝑥</m:t>
                                </m:r>
                              </m:sub>
                            </m:sSub>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𝑑</m:t>
                                </m:r>
                              </m:e>
                              <m:sub>
                                <m:r>
                                  <a:rPr lang="de-DE" sz="1400" b="0" i="1" smtClean="0">
                                    <a:latin typeface="Cambria Math" panose="02040503050406030204" pitchFamily="18" charset="0"/>
                                  </a:rPr>
                                  <m:t>𝑚𝑖𝑛</m:t>
                                </m:r>
                              </m:sub>
                            </m:sSub>
                          </m:e>
                        </m:func>
                        <m:r>
                          <a:rPr lang="de-DE" sz="1400" b="0" i="1" smtClean="0">
                            <a:latin typeface="Cambria Math" panose="02040503050406030204" pitchFamily="18" charset="0"/>
                          </a:rPr>
                          <m:t>)</m:t>
                        </m:r>
                      </m:den>
                    </m:f>
                  </m:oMath>
                </a14:m>
                <a:endParaRPr lang="en-US" b="1" dirty="0"/>
              </a:p>
            </p:txBody>
          </p:sp>
        </mc:Choice>
        <mc:Fallback xmlns="">
          <p:sp>
            <p:nvSpPr>
              <p:cNvPr id="20" name="Rectangle 19">
                <a:extLst>
                  <a:ext uri="{FF2B5EF4-FFF2-40B4-BE49-F238E27FC236}">
                    <a16:creationId xmlns:a16="http://schemas.microsoft.com/office/drawing/2014/main" id="{C6D67368-F877-4F80-9F4F-6219F0FA628C}"/>
                  </a:ext>
                </a:extLst>
              </p:cNvPr>
              <p:cNvSpPr>
                <a:spLocks noRot="1" noChangeAspect="1" noMove="1" noResize="1" noEditPoints="1" noAdjustHandles="1" noChangeArrowheads="1" noChangeShapeType="1" noTextEdit="1"/>
              </p:cNvSpPr>
              <p:nvPr/>
            </p:nvSpPr>
            <p:spPr>
              <a:xfrm>
                <a:off x="4457031" y="5618344"/>
                <a:ext cx="2450024" cy="713465"/>
              </a:xfrm>
              <a:prstGeom prst="rect">
                <a:avLst/>
              </a:prstGeom>
              <a:blipFill>
                <a:blip r:embed="rId5"/>
                <a:stretch>
                  <a:fillRect t="-5128" b="-1709"/>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2A3D0B16-2C80-4AC1-9CF3-1757365C27CF}"/>
              </a:ext>
            </a:extLst>
          </p:cNvPr>
          <p:cNvSpPr/>
          <p:nvPr/>
        </p:nvSpPr>
        <p:spPr>
          <a:xfrm>
            <a:off x="6956109" y="5635950"/>
            <a:ext cx="4041231" cy="584775"/>
          </a:xfrm>
          <a:prstGeom prst="rect">
            <a:avLst/>
          </a:prstGeom>
        </p:spPr>
        <p:txBody>
          <a:bodyPr wrap="square">
            <a:spAutoFit/>
          </a:bodyPr>
          <a:lstStyle/>
          <a:p>
            <a:pPr algn="ctr"/>
            <a:r>
              <a:rPr lang="en-US" b="1" dirty="0"/>
              <a:t>Box-Whisker mapping</a:t>
            </a:r>
            <a:br>
              <a:rPr lang="en-US" dirty="0"/>
            </a:br>
            <a:r>
              <a:rPr lang="en-US" sz="1400" dirty="0"/>
              <a:t>Map based on data distribution’s interquartile range </a:t>
            </a:r>
            <a:endParaRPr lang="en-US" dirty="0"/>
          </a:p>
        </p:txBody>
      </p:sp>
    </p:spTree>
    <p:extLst>
      <p:ext uri="{BB962C8B-B14F-4D97-AF65-F5344CB8AC3E}">
        <p14:creationId xmlns:p14="http://schemas.microsoft.com/office/powerpoint/2010/main" val="1677655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pPr marL="457200" lvl="1" indent="0">
              <a:buNone/>
            </a:pPr>
            <a:r>
              <a:rPr lang="en-US" dirty="0"/>
              <a:t>Color-coding for visual comparison tasks</a:t>
            </a:r>
          </a:p>
          <a:p>
            <a:pPr lvl="1"/>
            <a:r>
              <a:rPr lang="en-US" dirty="0"/>
              <a:t>Conflicting needs</a:t>
            </a:r>
          </a:p>
          <a:p>
            <a:pPr lvl="2"/>
            <a:r>
              <a:rPr lang="en-US" dirty="0"/>
              <a:t>Need to distinguish values of individual variables</a:t>
            </a:r>
            <a:br>
              <a:rPr lang="en-US" dirty="0"/>
            </a:br>
            <a:r>
              <a:rPr lang="en-US" dirty="0">
                <a:sym typeface="Wingdings" panose="05000000000000000000" pitchFamily="2" charset="2"/>
              </a:rPr>
              <a:t> Calls for separate color maps, but comparison not possible</a:t>
            </a:r>
            <a:endParaRPr lang="en-US" dirty="0"/>
          </a:p>
          <a:p>
            <a:pPr lvl="2"/>
            <a:r>
              <a:rPr lang="en-US" dirty="0"/>
              <a:t>Need to be able to compare values between variables</a:t>
            </a:r>
            <a:br>
              <a:rPr lang="en-US" dirty="0"/>
            </a:br>
            <a:r>
              <a:rPr lang="en-US" dirty="0">
                <a:sym typeface="Wingdings" panose="05000000000000000000" pitchFamily="2" charset="2"/>
              </a:rPr>
              <a:t> Calls for global color map, but local data variations might get washed out</a:t>
            </a:r>
          </a:p>
          <a:p>
            <a:pPr lvl="2"/>
            <a:r>
              <a:rPr lang="en-US" dirty="0">
                <a:sym typeface="Wingdings" panose="05000000000000000000" pitchFamily="2" charset="2"/>
              </a:rPr>
              <a:t>Better solution: </a:t>
            </a:r>
            <a:r>
              <a:rPr lang="en-US" b="1" dirty="0">
                <a:sym typeface="Wingdings" panose="05000000000000000000" pitchFamily="2" charset="2"/>
              </a:rPr>
              <a:t>Merging of color maps</a:t>
            </a:r>
            <a:r>
              <a:rPr lang="en-US" dirty="0">
                <a:sym typeface="Wingdings" panose="05000000000000000000" pitchFamily="2" charset="2"/>
              </a:rPr>
              <a:t>  Comparison is possible, individual values remain distinguishable</a:t>
            </a: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38409C4-0426-4469-B7F9-AC30F1D6039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25</a:t>
            </a:fld>
            <a:endParaRPr lang="aa-ET" dirty="0"/>
          </a:p>
        </p:txBody>
      </p:sp>
      <p:pic>
        <p:nvPicPr>
          <p:cNvPr id="7" name="Graphic 6">
            <a:extLst>
              <a:ext uri="{FF2B5EF4-FFF2-40B4-BE49-F238E27FC236}">
                <a16:creationId xmlns:a16="http://schemas.microsoft.com/office/drawing/2014/main" id="{B3638374-28A6-45AE-887D-314FA9ECB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2926" y="4711707"/>
            <a:ext cx="7966742" cy="1550574"/>
          </a:xfrm>
          <a:prstGeom prst="rect">
            <a:avLst/>
          </a:prstGeom>
        </p:spPr>
      </p:pic>
    </p:spTree>
    <p:extLst>
      <p:ext uri="{BB962C8B-B14F-4D97-AF65-F5344CB8AC3E}">
        <p14:creationId xmlns:p14="http://schemas.microsoft.com/office/powerpoint/2010/main" val="391458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How to map? – By the example of color-coding</a:t>
            </a:r>
          </a:p>
          <a:p>
            <a:pPr marL="457200" lvl="1" indent="0">
              <a:buNone/>
            </a:pPr>
            <a:r>
              <a:rPr lang="en-US" dirty="0"/>
              <a:t>Color-coding for visual comparison tasks</a:t>
            </a:r>
          </a:p>
          <a:p>
            <a:pPr lvl="1"/>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CD93A19-100C-41C7-9BBF-B56F6B2DD7C9}"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26</a:t>
            </a:fld>
            <a:endParaRPr lang="aa-ET" dirty="0"/>
          </a:p>
        </p:txBody>
      </p:sp>
      <p:pic>
        <p:nvPicPr>
          <p:cNvPr id="9" name="Picture 8">
            <a:extLst>
              <a:ext uri="{FF2B5EF4-FFF2-40B4-BE49-F238E27FC236}">
                <a16:creationId xmlns:a16="http://schemas.microsoft.com/office/drawing/2014/main" id="{C6A10844-8651-45FE-978E-CE43C8A34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24" y="3236122"/>
            <a:ext cx="2893049" cy="1675612"/>
          </a:xfrm>
          <a:prstGeom prst="rect">
            <a:avLst/>
          </a:prstGeom>
        </p:spPr>
      </p:pic>
      <p:pic>
        <p:nvPicPr>
          <p:cNvPr id="11" name="Picture 10">
            <a:extLst>
              <a:ext uri="{FF2B5EF4-FFF2-40B4-BE49-F238E27FC236}">
                <a16:creationId xmlns:a16="http://schemas.microsoft.com/office/drawing/2014/main" id="{0DE59E8F-289A-468A-8151-AB2F87DB0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453" y="3236122"/>
            <a:ext cx="2893049" cy="1675612"/>
          </a:xfrm>
          <a:prstGeom prst="rect">
            <a:avLst/>
          </a:prstGeom>
        </p:spPr>
      </p:pic>
      <p:pic>
        <p:nvPicPr>
          <p:cNvPr id="13" name="Picture 12">
            <a:extLst>
              <a:ext uri="{FF2B5EF4-FFF2-40B4-BE49-F238E27FC236}">
                <a16:creationId xmlns:a16="http://schemas.microsoft.com/office/drawing/2014/main" id="{FCB6466B-E538-4DDD-86E5-F6CD6996C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682" y="3236122"/>
            <a:ext cx="2893049" cy="1675612"/>
          </a:xfrm>
          <a:prstGeom prst="rect">
            <a:avLst/>
          </a:prstGeom>
        </p:spPr>
      </p:pic>
      <p:sp>
        <p:nvSpPr>
          <p:cNvPr id="14" name="Rectangle 13">
            <a:extLst>
              <a:ext uri="{FF2B5EF4-FFF2-40B4-BE49-F238E27FC236}">
                <a16:creationId xmlns:a16="http://schemas.microsoft.com/office/drawing/2014/main" id="{8ADB440B-9434-4FC0-84A4-E9C73223D339}"/>
              </a:ext>
            </a:extLst>
          </p:cNvPr>
          <p:cNvSpPr/>
          <p:nvPr/>
        </p:nvSpPr>
        <p:spPr>
          <a:xfrm>
            <a:off x="538224" y="5046671"/>
            <a:ext cx="3500376" cy="646331"/>
          </a:xfrm>
          <a:prstGeom prst="rect">
            <a:avLst/>
          </a:prstGeom>
        </p:spPr>
        <p:txBody>
          <a:bodyPr wrap="square">
            <a:spAutoFit/>
          </a:bodyPr>
          <a:lstStyle/>
          <a:p>
            <a:pPr algn="ctr"/>
            <a:r>
              <a:rPr lang="en-US" b="1" dirty="0"/>
              <a:t>Individual color maps per variable</a:t>
            </a:r>
            <a:br>
              <a:rPr lang="en-US" b="1" dirty="0"/>
            </a:br>
            <a:r>
              <a:rPr lang="en-US" b="1" dirty="0"/>
              <a:t> </a:t>
            </a:r>
            <a:r>
              <a:rPr lang="en-US" sz="1400" dirty="0"/>
              <a:t>Values differentiable but not comparable</a:t>
            </a:r>
            <a:endParaRPr lang="en-US" dirty="0"/>
          </a:p>
        </p:txBody>
      </p:sp>
      <p:sp>
        <p:nvSpPr>
          <p:cNvPr id="15" name="Rectangle 14">
            <a:extLst>
              <a:ext uri="{FF2B5EF4-FFF2-40B4-BE49-F238E27FC236}">
                <a16:creationId xmlns:a16="http://schemas.microsoft.com/office/drawing/2014/main" id="{65590489-719D-4AC5-9D29-951D53D1F83F}"/>
              </a:ext>
            </a:extLst>
          </p:cNvPr>
          <p:cNvSpPr/>
          <p:nvPr/>
        </p:nvSpPr>
        <p:spPr>
          <a:xfrm>
            <a:off x="4087126" y="5046670"/>
            <a:ext cx="3500376" cy="646331"/>
          </a:xfrm>
          <a:prstGeom prst="rect">
            <a:avLst/>
          </a:prstGeom>
        </p:spPr>
        <p:txBody>
          <a:bodyPr wrap="square">
            <a:spAutoFit/>
          </a:bodyPr>
          <a:lstStyle/>
          <a:p>
            <a:pPr algn="ctr"/>
            <a:r>
              <a:rPr lang="en-US" b="1" dirty="0"/>
              <a:t>Global color map for all variables</a:t>
            </a:r>
            <a:br>
              <a:rPr lang="en-US" b="1" dirty="0"/>
            </a:br>
            <a:r>
              <a:rPr lang="en-US" b="1" dirty="0"/>
              <a:t> </a:t>
            </a:r>
            <a:r>
              <a:rPr lang="en-US" sz="1400" dirty="0"/>
              <a:t>Values comparable but not differentiable</a:t>
            </a:r>
            <a:endParaRPr lang="en-US" dirty="0"/>
          </a:p>
        </p:txBody>
      </p:sp>
      <p:sp>
        <p:nvSpPr>
          <p:cNvPr id="16" name="Rectangle 15">
            <a:extLst>
              <a:ext uri="{FF2B5EF4-FFF2-40B4-BE49-F238E27FC236}">
                <a16:creationId xmlns:a16="http://schemas.microsoft.com/office/drawing/2014/main" id="{0777E987-7680-4918-8E46-DDAE21EC394C}"/>
              </a:ext>
            </a:extLst>
          </p:cNvPr>
          <p:cNvSpPr/>
          <p:nvPr/>
        </p:nvSpPr>
        <p:spPr>
          <a:xfrm>
            <a:off x="7853424" y="5046670"/>
            <a:ext cx="3500376" cy="861774"/>
          </a:xfrm>
          <a:prstGeom prst="rect">
            <a:avLst/>
          </a:prstGeom>
        </p:spPr>
        <p:txBody>
          <a:bodyPr wrap="square">
            <a:spAutoFit/>
          </a:bodyPr>
          <a:lstStyle/>
          <a:p>
            <a:pPr algn="ctr"/>
            <a:r>
              <a:rPr lang="en-US" b="1" dirty="0"/>
              <a:t>Dedicated comparison color map</a:t>
            </a:r>
            <a:br>
              <a:rPr lang="en-US" b="1" dirty="0"/>
            </a:br>
            <a:r>
              <a:rPr lang="en-US" b="1" dirty="0"/>
              <a:t> </a:t>
            </a:r>
            <a:r>
              <a:rPr lang="en-US" sz="1400" dirty="0"/>
              <a:t>Values comparable and also differentiable (to a certain degree)</a:t>
            </a:r>
            <a:endParaRPr lang="en-US" dirty="0"/>
          </a:p>
        </p:txBody>
      </p:sp>
    </p:spTree>
    <p:extLst>
      <p:ext uri="{BB962C8B-B14F-4D97-AF65-F5344CB8AC3E}">
        <p14:creationId xmlns:p14="http://schemas.microsoft.com/office/powerpoint/2010/main" val="42456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Using multiple visual variables</a:t>
            </a:r>
          </a:p>
          <a:p>
            <a:r>
              <a:rPr lang="en-US" dirty="0"/>
              <a:t>By combining multiple visual variables, more expressive, effective, and efficient visual encoding can be obtained</a:t>
            </a:r>
          </a:p>
          <a:p>
            <a:r>
              <a:rPr lang="en-US" dirty="0"/>
              <a:t>Two basic options</a:t>
            </a:r>
          </a:p>
          <a:p>
            <a:pPr lvl="1"/>
            <a:r>
              <a:rPr lang="en-US" dirty="0"/>
              <a:t>1-to-</a:t>
            </a:r>
            <a:r>
              <a:rPr lang="en-US" i="1" dirty="0"/>
              <a:t>n</a:t>
            </a:r>
            <a:r>
              <a:rPr lang="en-US" dirty="0"/>
              <a:t> mapping: 1 data value mapped to </a:t>
            </a:r>
            <a:r>
              <a:rPr lang="en-US" i="1" dirty="0"/>
              <a:t>n</a:t>
            </a:r>
            <a:r>
              <a:rPr lang="en-US" dirty="0"/>
              <a:t> visual variables</a:t>
            </a:r>
          </a:p>
          <a:p>
            <a:pPr lvl="2"/>
            <a:r>
              <a:rPr lang="en-US" dirty="0"/>
              <a:t>Can make visual representation more effective and efficient (make data easier to see)</a:t>
            </a:r>
          </a:p>
          <a:p>
            <a:pPr lvl="1"/>
            <a:r>
              <a:rPr lang="en-US" i="1" dirty="0"/>
              <a:t>n</a:t>
            </a:r>
            <a:r>
              <a:rPr lang="en-US" dirty="0"/>
              <a:t>-to-</a:t>
            </a:r>
            <a:r>
              <a:rPr lang="en-US" i="1" dirty="0"/>
              <a:t>n</a:t>
            </a:r>
            <a:r>
              <a:rPr lang="en-US" dirty="0"/>
              <a:t> mapping: </a:t>
            </a:r>
            <a:r>
              <a:rPr lang="en-US" i="1" dirty="0"/>
              <a:t>n</a:t>
            </a:r>
            <a:r>
              <a:rPr lang="en-US" dirty="0"/>
              <a:t> data values mapped to </a:t>
            </a:r>
            <a:r>
              <a:rPr lang="en-US" i="1" dirty="0"/>
              <a:t>n</a:t>
            </a:r>
            <a:r>
              <a:rPr lang="en-US" dirty="0"/>
              <a:t> visual variables</a:t>
            </a:r>
          </a:p>
          <a:p>
            <a:pPr lvl="2"/>
            <a:r>
              <a:rPr lang="en-US" dirty="0"/>
              <a:t>Can make visual representation more expressive (show more data)</a:t>
            </a:r>
          </a:p>
          <a:p>
            <a:pPr marL="0" indent="0">
              <a:buNone/>
            </a:pPr>
            <a:endParaRPr lang="en-US" sz="1600" dirty="0"/>
          </a:p>
          <a:p>
            <a:pPr marL="0" indent="0" algn="ctr">
              <a:buNone/>
            </a:pPr>
            <a:r>
              <a:rPr lang="en-US" b="1" dirty="0"/>
              <a:t>Important: Don’t overdo!</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69FB43D-6FF3-4B59-96CD-C4458B2B206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27</a:t>
            </a:fld>
            <a:endParaRPr lang="aa-ET" dirty="0"/>
          </a:p>
        </p:txBody>
      </p:sp>
    </p:spTree>
    <p:extLst>
      <p:ext uri="{BB962C8B-B14F-4D97-AF65-F5344CB8AC3E}">
        <p14:creationId xmlns:p14="http://schemas.microsoft.com/office/powerpoint/2010/main" val="276428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3768671" cy="4351338"/>
          </a:xfrm>
        </p:spPr>
        <p:txBody>
          <a:bodyPr>
            <a:noAutofit/>
          </a:bodyPr>
          <a:lstStyle/>
          <a:p>
            <a:pPr marL="0" indent="0">
              <a:buNone/>
            </a:pPr>
            <a:r>
              <a:rPr lang="en-US" b="1" dirty="0"/>
              <a:t>1-to-</a:t>
            </a:r>
            <a:r>
              <a:rPr lang="en-US" b="1" i="1" dirty="0"/>
              <a:t>n</a:t>
            </a:r>
            <a:r>
              <a:rPr lang="en-US" b="1" dirty="0"/>
              <a:t> mapping</a:t>
            </a:r>
          </a:p>
          <a:p>
            <a:r>
              <a:rPr lang="en-US" dirty="0"/>
              <a:t>Example: Node-link diagram from first lecture</a:t>
            </a:r>
          </a:p>
          <a:p>
            <a:r>
              <a:rPr lang="en-US" dirty="0"/>
              <a:t>Map node degree to size </a:t>
            </a:r>
            <a:r>
              <a:rPr lang="en-US" i="1" dirty="0"/>
              <a:t>and</a:t>
            </a:r>
            <a:r>
              <a:rPr lang="en-US" dirty="0"/>
              <a:t> color</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54FDD9C6-8ACC-4A4E-B291-1BFD163F4CE0}"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28</a:t>
            </a:fld>
            <a:endParaRPr lang="aa-ET" dirty="0"/>
          </a:p>
        </p:txBody>
      </p:sp>
      <p:pic>
        <p:nvPicPr>
          <p:cNvPr id="7" name="Picture 6">
            <a:extLst>
              <a:ext uri="{FF2B5EF4-FFF2-40B4-BE49-F238E27FC236}">
                <a16:creationId xmlns:a16="http://schemas.microsoft.com/office/drawing/2014/main" id="{4F9606D2-7F4A-433E-A94D-FFB4CFBD5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907" y="106708"/>
            <a:ext cx="3090804" cy="2704454"/>
          </a:xfrm>
          <a:prstGeom prst="rect">
            <a:avLst/>
          </a:prstGeom>
        </p:spPr>
      </p:pic>
      <p:pic>
        <p:nvPicPr>
          <p:cNvPr id="10" name="Picture 9">
            <a:extLst>
              <a:ext uri="{FF2B5EF4-FFF2-40B4-BE49-F238E27FC236}">
                <a16:creationId xmlns:a16="http://schemas.microsoft.com/office/drawing/2014/main" id="{C540E9B8-B268-43B0-B884-BCF3EA358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709" y="106707"/>
            <a:ext cx="3090805" cy="2704455"/>
          </a:xfrm>
          <a:prstGeom prst="rect">
            <a:avLst/>
          </a:prstGeom>
        </p:spPr>
      </p:pic>
      <p:pic>
        <p:nvPicPr>
          <p:cNvPr id="12" name="Picture 11">
            <a:extLst>
              <a:ext uri="{FF2B5EF4-FFF2-40B4-BE49-F238E27FC236}">
                <a16:creationId xmlns:a16="http://schemas.microsoft.com/office/drawing/2014/main" id="{C7E73482-FD1B-44BD-877D-7A436EDAA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903" y="2811162"/>
            <a:ext cx="3262195" cy="2854421"/>
          </a:xfrm>
          <a:prstGeom prst="rect">
            <a:avLst/>
          </a:prstGeom>
        </p:spPr>
      </p:pic>
      <p:sp>
        <p:nvSpPr>
          <p:cNvPr id="13" name="TextBox 12">
            <a:extLst>
              <a:ext uri="{FF2B5EF4-FFF2-40B4-BE49-F238E27FC236}">
                <a16:creationId xmlns:a16="http://schemas.microsoft.com/office/drawing/2014/main" id="{BDA46305-7871-4FD3-93EF-4A9C04592439}"/>
              </a:ext>
            </a:extLst>
          </p:cNvPr>
          <p:cNvSpPr txBox="1"/>
          <p:nvPr/>
        </p:nvSpPr>
        <p:spPr>
          <a:xfrm>
            <a:off x="4842907" y="2258307"/>
            <a:ext cx="544957" cy="369332"/>
          </a:xfrm>
          <a:prstGeom prst="rect">
            <a:avLst/>
          </a:prstGeom>
          <a:noFill/>
        </p:spPr>
        <p:txBody>
          <a:bodyPr wrap="none" rtlCol="0">
            <a:spAutoFit/>
          </a:bodyPr>
          <a:lstStyle/>
          <a:p>
            <a:r>
              <a:rPr lang="en-US" dirty="0"/>
              <a:t>Size</a:t>
            </a:r>
          </a:p>
        </p:txBody>
      </p:sp>
      <p:sp>
        <p:nvSpPr>
          <p:cNvPr id="14" name="TextBox 13">
            <a:extLst>
              <a:ext uri="{FF2B5EF4-FFF2-40B4-BE49-F238E27FC236}">
                <a16:creationId xmlns:a16="http://schemas.microsoft.com/office/drawing/2014/main" id="{A6245C1B-2A6E-444F-A8AF-87BCC27F6FA7}"/>
              </a:ext>
            </a:extLst>
          </p:cNvPr>
          <p:cNvSpPr txBox="1"/>
          <p:nvPr/>
        </p:nvSpPr>
        <p:spPr>
          <a:xfrm>
            <a:off x="8445709" y="2258307"/>
            <a:ext cx="684803" cy="369332"/>
          </a:xfrm>
          <a:prstGeom prst="rect">
            <a:avLst/>
          </a:prstGeom>
          <a:noFill/>
        </p:spPr>
        <p:txBody>
          <a:bodyPr wrap="none" rtlCol="0">
            <a:spAutoFit/>
          </a:bodyPr>
          <a:lstStyle/>
          <a:p>
            <a:r>
              <a:rPr lang="en-US" dirty="0"/>
              <a:t>Color</a:t>
            </a:r>
          </a:p>
        </p:txBody>
      </p:sp>
      <p:sp>
        <p:nvSpPr>
          <p:cNvPr id="15" name="TextBox 14">
            <a:extLst>
              <a:ext uri="{FF2B5EF4-FFF2-40B4-BE49-F238E27FC236}">
                <a16:creationId xmlns:a16="http://schemas.microsoft.com/office/drawing/2014/main" id="{1798B440-9B8C-4D6E-B291-2FEF0A63F9C2}"/>
              </a:ext>
            </a:extLst>
          </p:cNvPr>
          <p:cNvSpPr txBox="1"/>
          <p:nvPr/>
        </p:nvSpPr>
        <p:spPr>
          <a:xfrm>
            <a:off x="6521903" y="5066557"/>
            <a:ext cx="1266309" cy="369332"/>
          </a:xfrm>
          <a:prstGeom prst="rect">
            <a:avLst/>
          </a:prstGeom>
          <a:noFill/>
        </p:spPr>
        <p:txBody>
          <a:bodyPr wrap="none" rtlCol="0">
            <a:spAutoFit/>
          </a:bodyPr>
          <a:lstStyle/>
          <a:p>
            <a:r>
              <a:rPr lang="en-US" dirty="0"/>
              <a:t>Size + Color</a:t>
            </a:r>
          </a:p>
        </p:txBody>
      </p:sp>
      <p:sp>
        <p:nvSpPr>
          <p:cNvPr id="18" name="Arrow: Bent-Up 17">
            <a:extLst>
              <a:ext uri="{FF2B5EF4-FFF2-40B4-BE49-F238E27FC236}">
                <a16:creationId xmlns:a16="http://schemas.microsoft.com/office/drawing/2014/main" id="{5CF3DABF-8941-43F4-9377-E9562013346E}"/>
              </a:ext>
            </a:extLst>
          </p:cNvPr>
          <p:cNvSpPr/>
          <p:nvPr/>
        </p:nvSpPr>
        <p:spPr>
          <a:xfrm rot="10800000">
            <a:off x="8009160" y="2298210"/>
            <a:ext cx="436549" cy="492072"/>
          </a:xfrm>
          <a:prstGeom prst="bentUpArrow">
            <a:avLst>
              <a:gd name="adj1" fmla="val 18787"/>
              <a:gd name="adj2" fmla="val 25000"/>
              <a:gd name="adj3" fmla="val 25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44490FAD-BD56-4819-A66B-58BF8DFBFFC9}"/>
              </a:ext>
            </a:extLst>
          </p:cNvPr>
          <p:cNvSpPr/>
          <p:nvPr/>
        </p:nvSpPr>
        <p:spPr>
          <a:xfrm rot="10800000" flipH="1">
            <a:off x="7406190" y="2298210"/>
            <a:ext cx="436549" cy="492072"/>
          </a:xfrm>
          <a:prstGeom prst="bentUpArrow">
            <a:avLst>
              <a:gd name="adj1" fmla="val 18787"/>
              <a:gd name="adj2" fmla="val 25000"/>
              <a:gd name="adj3" fmla="val 25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38D1E5-6938-4E2E-B2FD-5D5944F2A8FD}"/>
              </a:ext>
            </a:extLst>
          </p:cNvPr>
          <p:cNvSpPr txBox="1"/>
          <p:nvPr/>
        </p:nvSpPr>
        <p:spPr>
          <a:xfrm>
            <a:off x="7731671" y="1887021"/>
            <a:ext cx="389850" cy="584775"/>
          </a:xfrm>
          <a:prstGeom prst="rect">
            <a:avLst/>
          </a:prstGeom>
          <a:noFill/>
        </p:spPr>
        <p:txBody>
          <a:bodyPr wrap="none" rtlCol="0">
            <a:spAutoFit/>
          </a:bodyPr>
          <a:lstStyle/>
          <a:p>
            <a:r>
              <a:rPr lang="en-US" sz="3200" b="1" dirty="0"/>
              <a:t>+</a:t>
            </a:r>
            <a:endParaRPr lang="en-US" b="1" dirty="0"/>
          </a:p>
        </p:txBody>
      </p:sp>
      <p:sp>
        <p:nvSpPr>
          <p:cNvPr id="3" name="Rectangle 2">
            <a:extLst>
              <a:ext uri="{FF2B5EF4-FFF2-40B4-BE49-F238E27FC236}">
                <a16:creationId xmlns:a16="http://schemas.microsoft.com/office/drawing/2014/main" id="{F04CEEE3-1F9D-4219-AF89-7F3504BDE90A}"/>
              </a:ext>
            </a:extLst>
          </p:cNvPr>
          <p:cNvSpPr/>
          <p:nvPr/>
        </p:nvSpPr>
        <p:spPr>
          <a:xfrm>
            <a:off x="4885711" y="5742231"/>
            <a:ext cx="6096000" cy="307777"/>
          </a:xfrm>
          <a:prstGeom prst="rect">
            <a:avLst/>
          </a:prstGeom>
        </p:spPr>
        <p:txBody>
          <a:bodyPr>
            <a:spAutoFit/>
          </a:bodyPr>
          <a:lstStyle/>
          <a:p>
            <a:r>
              <a:rPr lang="en-US" sz="1400" dirty="0">
                <a:hlinkClick r:id="rId6"/>
              </a:rPr>
              <a:t>https://vcg.informatik.uni-rostock.de/~ct/software/iGraph.js/iGraph.html</a:t>
            </a:r>
            <a:r>
              <a:rPr lang="en-US" sz="1400" dirty="0"/>
              <a:t> </a:t>
            </a:r>
          </a:p>
        </p:txBody>
      </p:sp>
    </p:spTree>
    <p:extLst>
      <p:ext uri="{BB962C8B-B14F-4D97-AF65-F5344CB8AC3E}">
        <p14:creationId xmlns:p14="http://schemas.microsoft.com/office/powerpoint/2010/main" val="292342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1-to-</a:t>
            </a:r>
            <a:r>
              <a:rPr lang="en-US" b="1" i="1" dirty="0"/>
              <a:t>n</a:t>
            </a:r>
            <a:r>
              <a:rPr lang="en-US" b="1" dirty="0"/>
              <a:t> mapping</a:t>
            </a:r>
          </a:p>
          <a:p>
            <a:r>
              <a:rPr lang="en-US" dirty="0"/>
              <a:t>Example: </a:t>
            </a:r>
            <a:r>
              <a:rPr lang="en-US" b="1" dirty="0"/>
              <a:t>Two-tone coloring </a:t>
            </a:r>
            <a:r>
              <a:rPr lang="en-US" dirty="0"/>
              <a:t>combines color plus length </a:t>
            </a:r>
            <a:r>
              <a:rPr lang="en-US" sz="2000" dirty="0"/>
              <a:t>(</a:t>
            </a:r>
            <a:r>
              <a:rPr lang="en-US" sz="2000" dirty="0">
                <a:hlinkClick r:id="rId3"/>
              </a:rPr>
              <a:t>Saito et al., 2005</a:t>
            </a:r>
            <a:r>
              <a:rPr lang="en-US" sz="2000" dirty="0"/>
              <a:t>)</a:t>
            </a:r>
            <a:r>
              <a:rPr lang="en-US" dirty="0"/>
              <a:t> </a:t>
            </a:r>
          </a:p>
          <a:p>
            <a:pPr lvl="1"/>
            <a:r>
              <a:rPr lang="en-US" dirty="0"/>
              <a:t>Properties of mapping data to color and length</a:t>
            </a:r>
          </a:p>
          <a:p>
            <a:pPr lvl="2"/>
            <a:r>
              <a:rPr lang="en-US" dirty="0"/>
              <a:t>Color: Data can be estimated quickly, but are more difficult to read precisely</a:t>
            </a:r>
          </a:p>
          <a:p>
            <a:pPr lvl="2"/>
            <a:r>
              <a:rPr lang="en-US" dirty="0"/>
              <a:t>Length: Data can be read precisely, but visualization requires substantial display space</a:t>
            </a:r>
          </a:p>
          <a:p>
            <a:pPr lvl="1"/>
            <a:r>
              <a:rPr lang="en-US" dirty="0"/>
              <a:t>Basic idea: Combine advantages of color and length</a:t>
            </a:r>
          </a:p>
          <a:p>
            <a:pPr lvl="2"/>
            <a:r>
              <a:rPr lang="en-US" dirty="0"/>
              <a:t>Two colors guide the rough estimation of data values</a:t>
            </a:r>
          </a:p>
          <a:p>
            <a:pPr lvl="2"/>
            <a:r>
              <a:rPr lang="en-US" dirty="0"/>
              <a:t>The proportion of the two colors (length) allows reading the precise data value</a:t>
            </a:r>
          </a:p>
          <a:p>
            <a:pPr lvl="1"/>
            <a:r>
              <a:rPr lang="en-US" dirty="0"/>
              <a:t>Result: </a:t>
            </a:r>
          </a:p>
          <a:p>
            <a:pPr lvl="2"/>
            <a:r>
              <a:rPr lang="en-US" dirty="0"/>
              <a:t>Values can be quickly estimated and precisely read</a:t>
            </a:r>
          </a:p>
          <a:p>
            <a:pPr lvl="2"/>
            <a:r>
              <a:rPr lang="en-US" dirty="0"/>
              <a:t>Only little display space is required</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307692C9-3CC6-42B8-9450-D7B9BFD512B3}"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29</a:t>
            </a:fld>
            <a:endParaRPr lang="aa-ET" dirty="0"/>
          </a:p>
        </p:txBody>
      </p:sp>
    </p:spTree>
    <p:extLst>
      <p:ext uri="{BB962C8B-B14F-4D97-AF65-F5344CB8AC3E}">
        <p14:creationId xmlns:p14="http://schemas.microsoft.com/office/powerpoint/2010/main" val="27879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CB84DAD-4550-4767-A8C4-FE9124E8A58E}"/>
              </a:ext>
            </a:extLst>
          </p:cNvPr>
          <p:cNvSpPr>
            <a:spLocks noGrp="1"/>
          </p:cNvSpPr>
          <p:nvPr>
            <p:ph idx="1"/>
          </p:nvPr>
        </p:nvSpPr>
        <p:spPr/>
        <p:txBody>
          <a:bodyPr>
            <a:noAutofit/>
          </a:bodyPr>
          <a:lstStyle/>
          <a:p>
            <a:r>
              <a:rPr lang="en-US" dirty="0"/>
              <a:t>Visual encoding </a:t>
            </a:r>
          </a:p>
          <a:p>
            <a:pPr lvl="1"/>
            <a:r>
              <a:rPr lang="en-US" dirty="0"/>
              <a:t>Marks and visual variables</a:t>
            </a:r>
          </a:p>
          <a:p>
            <a:pPr lvl="1"/>
            <a:r>
              <a:rPr lang="en-US" dirty="0"/>
              <a:t>Visual mapping</a:t>
            </a:r>
          </a:p>
          <a:p>
            <a:r>
              <a:rPr lang="en-US" dirty="0"/>
              <a:t>Presentation</a:t>
            </a:r>
          </a:p>
          <a:p>
            <a:pPr lvl="1"/>
            <a:r>
              <a:rPr lang="en-US" dirty="0"/>
              <a:t>Presenting marks and views on the display</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9A73666-536A-4EE5-9AAA-3DA286BFE0B6}"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t>3</a:t>
            </a:fld>
            <a:endParaRPr lang="aa-ET" dirty="0"/>
          </a:p>
        </p:txBody>
      </p:sp>
    </p:spTree>
    <p:extLst>
      <p:ext uri="{BB962C8B-B14F-4D97-AF65-F5344CB8AC3E}">
        <p14:creationId xmlns:p14="http://schemas.microsoft.com/office/powerpoint/2010/main" val="284535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1-to-</a:t>
            </a:r>
            <a:r>
              <a:rPr lang="en-US" b="1" i="1" dirty="0"/>
              <a:t>n</a:t>
            </a:r>
            <a:r>
              <a:rPr lang="en-US" b="1" dirty="0"/>
              <a:t> mapping</a:t>
            </a:r>
          </a:p>
          <a:p>
            <a:r>
              <a:rPr lang="en-US" dirty="0"/>
              <a:t>Example: </a:t>
            </a:r>
            <a:r>
              <a:rPr lang="en-US" b="1" dirty="0"/>
              <a:t>Two-tone coloring </a:t>
            </a:r>
            <a:r>
              <a:rPr lang="en-US" dirty="0"/>
              <a:t>combines color plus length </a:t>
            </a:r>
            <a:r>
              <a:rPr lang="en-US" sz="2000" dirty="0"/>
              <a:t>(</a:t>
            </a:r>
            <a:r>
              <a:rPr lang="en-US" sz="2000" dirty="0">
                <a:hlinkClick r:id="rId3"/>
              </a:rPr>
              <a:t>Saito et al., 2005</a:t>
            </a:r>
            <a:r>
              <a:rPr lang="en-US" sz="2000" dirty="0"/>
              <a:t>)</a:t>
            </a:r>
            <a:r>
              <a:rPr lang="en-US" dirty="0"/>
              <a:t> </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C25B106-25BA-4A66-BE17-B955908D5887}"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30</a:t>
            </a:fld>
            <a:endParaRPr lang="aa-ET" dirty="0"/>
          </a:p>
        </p:txBody>
      </p:sp>
      <p:pic>
        <p:nvPicPr>
          <p:cNvPr id="9" name="Graphic 8">
            <a:extLst>
              <a:ext uri="{FF2B5EF4-FFF2-40B4-BE49-F238E27FC236}">
                <a16:creationId xmlns:a16="http://schemas.microsoft.com/office/drawing/2014/main" id="{9B8830EF-788F-4E90-8255-CB89D1EFAB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2944" y="3079204"/>
            <a:ext cx="9414193" cy="3032760"/>
          </a:xfrm>
          <a:prstGeom prst="rect">
            <a:avLst/>
          </a:prstGeom>
        </p:spPr>
      </p:pic>
      <p:sp>
        <p:nvSpPr>
          <p:cNvPr id="3" name="TextBox 2">
            <a:extLst>
              <a:ext uri="{FF2B5EF4-FFF2-40B4-BE49-F238E27FC236}">
                <a16:creationId xmlns:a16="http://schemas.microsoft.com/office/drawing/2014/main" id="{DA9EE6F3-0D2F-4957-9B58-22569BC4AFBF}"/>
              </a:ext>
            </a:extLst>
          </p:cNvPr>
          <p:cNvSpPr txBox="1"/>
          <p:nvPr/>
        </p:nvSpPr>
        <p:spPr>
          <a:xfrm>
            <a:off x="674041" y="4287807"/>
            <a:ext cx="1471941" cy="307777"/>
          </a:xfrm>
          <a:prstGeom prst="rect">
            <a:avLst/>
          </a:prstGeom>
          <a:noFill/>
        </p:spPr>
        <p:txBody>
          <a:bodyPr wrap="none" rtlCol="0">
            <a:spAutoFit/>
          </a:bodyPr>
          <a:lstStyle/>
          <a:p>
            <a:r>
              <a:rPr lang="en-US" sz="1400" dirty="0"/>
              <a:t>Continuous color</a:t>
            </a:r>
            <a:endParaRPr lang="en-DE" sz="1400" dirty="0"/>
          </a:p>
        </p:txBody>
      </p:sp>
      <p:sp>
        <p:nvSpPr>
          <p:cNvPr id="10" name="TextBox 9">
            <a:extLst>
              <a:ext uri="{FF2B5EF4-FFF2-40B4-BE49-F238E27FC236}">
                <a16:creationId xmlns:a16="http://schemas.microsoft.com/office/drawing/2014/main" id="{21AE98AB-617F-45CA-93D5-BDB1D427DE5E}"/>
              </a:ext>
            </a:extLst>
          </p:cNvPr>
          <p:cNvSpPr txBox="1"/>
          <p:nvPr/>
        </p:nvSpPr>
        <p:spPr>
          <a:xfrm>
            <a:off x="674041" y="4693945"/>
            <a:ext cx="1417119" cy="307777"/>
          </a:xfrm>
          <a:prstGeom prst="rect">
            <a:avLst/>
          </a:prstGeom>
          <a:noFill/>
        </p:spPr>
        <p:txBody>
          <a:bodyPr wrap="none" rtlCol="0">
            <a:spAutoFit/>
          </a:bodyPr>
          <a:lstStyle/>
          <a:p>
            <a:r>
              <a:rPr lang="en-US" sz="1400" dirty="0"/>
              <a:t>Segmented color</a:t>
            </a:r>
            <a:endParaRPr lang="en-DE" sz="1400" dirty="0"/>
          </a:p>
        </p:txBody>
      </p:sp>
      <p:sp>
        <p:nvSpPr>
          <p:cNvPr id="11" name="TextBox 10">
            <a:extLst>
              <a:ext uri="{FF2B5EF4-FFF2-40B4-BE49-F238E27FC236}">
                <a16:creationId xmlns:a16="http://schemas.microsoft.com/office/drawing/2014/main" id="{7A6829A2-6DD2-48A8-83AF-E95A00DBDECB}"/>
              </a:ext>
            </a:extLst>
          </p:cNvPr>
          <p:cNvSpPr txBox="1"/>
          <p:nvPr/>
        </p:nvSpPr>
        <p:spPr>
          <a:xfrm>
            <a:off x="674041" y="5486270"/>
            <a:ext cx="1320554" cy="307777"/>
          </a:xfrm>
          <a:prstGeom prst="rect">
            <a:avLst/>
          </a:prstGeom>
          <a:noFill/>
        </p:spPr>
        <p:txBody>
          <a:bodyPr wrap="none" rtlCol="0">
            <a:spAutoFit/>
          </a:bodyPr>
          <a:lstStyle/>
          <a:p>
            <a:r>
              <a:rPr lang="en-US" sz="1400" dirty="0"/>
              <a:t>Tow-tone color</a:t>
            </a:r>
            <a:endParaRPr lang="en-DE" sz="1400" dirty="0"/>
          </a:p>
        </p:txBody>
      </p:sp>
    </p:spTree>
    <p:extLst>
      <p:ext uri="{BB962C8B-B14F-4D97-AF65-F5344CB8AC3E}">
        <p14:creationId xmlns:p14="http://schemas.microsoft.com/office/powerpoint/2010/main" val="1514026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2093DCF-5150-44D4-A729-ACF3D46D7562}"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31</a:t>
            </a:fld>
            <a:endParaRPr lang="aa-ET" dirty="0"/>
          </a:p>
        </p:txBody>
      </p:sp>
      <p:pic>
        <p:nvPicPr>
          <p:cNvPr id="9" name="Picture 8">
            <a:extLst>
              <a:ext uri="{FF2B5EF4-FFF2-40B4-BE49-F238E27FC236}">
                <a16:creationId xmlns:a16="http://schemas.microsoft.com/office/drawing/2014/main" id="{C470D4A4-058F-4336-8333-E305DEBEE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164" y="1610032"/>
            <a:ext cx="7391672" cy="4675998"/>
          </a:xfrm>
          <a:prstGeom prst="rect">
            <a:avLst/>
          </a:prstGeom>
        </p:spPr>
      </p:pic>
      <p:sp>
        <p:nvSpPr>
          <p:cNvPr id="10" name="TextBox 9">
            <a:extLst>
              <a:ext uri="{FF2B5EF4-FFF2-40B4-BE49-F238E27FC236}">
                <a16:creationId xmlns:a16="http://schemas.microsoft.com/office/drawing/2014/main" id="{6424C747-D722-465E-A9E1-F2BFB0F5D801}"/>
              </a:ext>
            </a:extLst>
          </p:cNvPr>
          <p:cNvSpPr txBox="1"/>
          <p:nvPr/>
        </p:nvSpPr>
        <p:spPr>
          <a:xfrm rot="458972">
            <a:off x="7609952" y="1103802"/>
            <a:ext cx="3202875" cy="617381"/>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400" dirty="0">
                <a:sym typeface="Wingdings" panose="05000000000000000000" pitchFamily="2" charset="2"/>
              </a:rPr>
              <a:t>This kind of visual representation also goes by the name of </a:t>
            </a:r>
            <a:r>
              <a:rPr lang="en-US" sz="1400" b="1" dirty="0">
                <a:sym typeface="Wingdings" panose="05000000000000000000" pitchFamily="2" charset="2"/>
              </a:rPr>
              <a:t>horizon graph</a:t>
            </a:r>
            <a:r>
              <a:rPr lang="en-US" sz="1400" dirty="0">
                <a:sym typeface="Wingdings" panose="05000000000000000000" pitchFamily="2" charset="2"/>
              </a:rPr>
              <a:t>.</a:t>
            </a:r>
            <a:endParaRPr lang="en-US" sz="1400" dirty="0"/>
          </a:p>
        </p:txBody>
      </p:sp>
    </p:spTree>
    <p:extLst>
      <p:ext uri="{BB962C8B-B14F-4D97-AF65-F5344CB8AC3E}">
        <p14:creationId xmlns:p14="http://schemas.microsoft.com/office/powerpoint/2010/main" val="6960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i="1" dirty="0"/>
              <a:t>n</a:t>
            </a:r>
            <a:r>
              <a:rPr lang="en-US" b="1" dirty="0"/>
              <a:t>-to-</a:t>
            </a:r>
            <a:r>
              <a:rPr lang="en-US" b="1" i="1" dirty="0"/>
              <a:t>n</a:t>
            </a:r>
            <a:r>
              <a:rPr lang="en-US" b="1" dirty="0"/>
              <a:t> mapping</a:t>
            </a:r>
          </a:p>
          <a:p>
            <a:r>
              <a:rPr lang="en-US" dirty="0"/>
              <a:t>Example: Scatter plot encoding 5 variables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2F86BB4-7959-486C-9EF3-7A2703289ECE}"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32</a:t>
            </a:fld>
            <a:endParaRPr lang="aa-ET" dirty="0"/>
          </a:p>
        </p:txBody>
      </p:sp>
      <p:pic>
        <p:nvPicPr>
          <p:cNvPr id="9" name="Graphic 8">
            <a:extLst>
              <a:ext uri="{FF2B5EF4-FFF2-40B4-BE49-F238E27FC236}">
                <a16:creationId xmlns:a16="http://schemas.microsoft.com/office/drawing/2014/main" id="{83705D84-C458-4624-A902-180182DA1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509" y="2997170"/>
            <a:ext cx="2781712" cy="2781712"/>
          </a:xfrm>
          <a:prstGeom prst="rect">
            <a:avLst/>
          </a:prstGeom>
        </p:spPr>
      </p:pic>
      <p:pic>
        <p:nvPicPr>
          <p:cNvPr id="11" name="Graphic 10">
            <a:extLst>
              <a:ext uri="{FF2B5EF4-FFF2-40B4-BE49-F238E27FC236}">
                <a16:creationId xmlns:a16="http://schemas.microsoft.com/office/drawing/2014/main" id="{26FB80FE-4AB6-4D32-9FAE-6B3B7AD7DB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8599" y="2997170"/>
            <a:ext cx="2781712" cy="2781712"/>
          </a:xfrm>
          <a:prstGeom prst="rect">
            <a:avLst/>
          </a:prstGeom>
        </p:spPr>
      </p:pic>
      <p:pic>
        <p:nvPicPr>
          <p:cNvPr id="13" name="Graphic 12">
            <a:extLst>
              <a:ext uri="{FF2B5EF4-FFF2-40B4-BE49-F238E27FC236}">
                <a16:creationId xmlns:a16="http://schemas.microsoft.com/office/drawing/2014/main" id="{6F123D9D-6AD7-4713-AC6A-EC493FDE12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1689" y="2997170"/>
            <a:ext cx="2781712" cy="2781712"/>
          </a:xfrm>
          <a:prstGeom prst="rect">
            <a:avLst/>
          </a:prstGeom>
        </p:spPr>
      </p:pic>
      <p:pic>
        <p:nvPicPr>
          <p:cNvPr id="15" name="Graphic 14">
            <a:extLst>
              <a:ext uri="{FF2B5EF4-FFF2-40B4-BE49-F238E27FC236}">
                <a16:creationId xmlns:a16="http://schemas.microsoft.com/office/drawing/2014/main" id="{C3264798-E6AE-439B-BF54-B78BC286F4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4779" y="2997170"/>
            <a:ext cx="2781712" cy="2781712"/>
          </a:xfrm>
          <a:prstGeom prst="rect">
            <a:avLst/>
          </a:prstGeom>
        </p:spPr>
      </p:pic>
      <p:sp>
        <p:nvSpPr>
          <p:cNvPr id="16" name="TextBox 15">
            <a:extLst>
              <a:ext uri="{FF2B5EF4-FFF2-40B4-BE49-F238E27FC236}">
                <a16:creationId xmlns:a16="http://schemas.microsoft.com/office/drawing/2014/main" id="{6B33D288-4A45-49A7-B772-59F04DF5F919}"/>
              </a:ext>
            </a:extLst>
          </p:cNvPr>
          <p:cNvSpPr txBox="1"/>
          <p:nvPr/>
        </p:nvSpPr>
        <p:spPr>
          <a:xfrm>
            <a:off x="335509" y="5882991"/>
            <a:ext cx="2781713" cy="338554"/>
          </a:xfrm>
          <a:prstGeom prst="rect">
            <a:avLst/>
          </a:prstGeom>
          <a:noFill/>
        </p:spPr>
        <p:txBody>
          <a:bodyPr wrap="square" rtlCol="0">
            <a:spAutoFit/>
          </a:bodyPr>
          <a:lstStyle/>
          <a:p>
            <a:r>
              <a:rPr lang="en-US" sz="1600" dirty="0"/>
              <a:t>2 variables encoded in position</a:t>
            </a:r>
          </a:p>
        </p:txBody>
      </p:sp>
      <p:sp>
        <p:nvSpPr>
          <p:cNvPr id="17" name="TextBox 16">
            <a:extLst>
              <a:ext uri="{FF2B5EF4-FFF2-40B4-BE49-F238E27FC236}">
                <a16:creationId xmlns:a16="http://schemas.microsoft.com/office/drawing/2014/main" id="{04C866A5-650A-424F-9306-F1427A2C29CD}"/>
              </a:ext>
            </a:extLst>
          </p:cNvPr>
          <p:cNvSpPr txBox="1"/>
          <p:nvPr/>
        </p:nvSpPr>
        <p:spPr>
          <a:xfrm>
            <a:off x="3248598" y="5882991"/>
            <a:ext cx="2781713" cy="338554"/>
          </a:xfrm>
          <a:prstGeom prst="rect">
            <a:avLst/>
          </a:prstGeom>
          <a:noFill/>
        </p:spPr>
        <p:txBody>
          <a:bodyPr wrap="square" rtlCol="0">
            <a:spAutoFit/>
          </a:bodyPr>
          <a:lstStyle/>
          <a:p>
            <a:r>
              <a:rPr lang="en-US" sz="1600" dirty="0"/>
              <a:t>1 more var. encoded via size</a:t>
            </a:r>
          </a:p>
        </p:txBody>
      </p:sp>
      <p:sp>
        <p:nvSpPr>
          <p:cNvPr id="18" name="TextBox 17">
            <a:extLst>
              <a:ext uri="{FF2B5EF4-FFF2-40B4-BE49-F238E27FC236}">
                <a16:creationId xmlns:a16="http://schemas.microsoft.com/office/drawing/2014/main" id="{251A7ADB-34E5-4038-8BAA-31D6FC3A3A91}"/>
              </a:ext>
            </a:extLst>
          </p:cNvPr>
          <p:cNvSpPr txBox="1"/>
          <p:nvPr/>
        </p:nvSpPr>
        <p:spPr>
          <a:xfrm>
            <a:off x="6161688" y="5882991"/>
            <a:ext cx="2781713" cy="338554"/>
          </a:xfrm>
          <a:prstGeom prst="rect">
            <a:avLst/>
          </a:prstGeom>
          <a:noFill/>
        </p:spPr>
        <p:txBody>
          <a:bodyPr wrap="square" rtlCol="0">
            <a:spAutoFit/>
          </a:bodyPr>
          <a:lstStyle/>
          <a:p>
            <a:r>
              <a:rPr lang="en-US" sz="1600" dirty="0"/>
              <a:t>1 more var. encoded by color</a:t>
            </a:r>
          </a:p>
        </p:txBody>
      </p:sp>
      <p:sp>
        <p:nvSpPr>
          <p:cNvPr id="19" name="TextBox 18">
            <a:extLst>
              <a:ext uri="{FF2B5EF4-FFF2-40B4-BE49-F238E27FC236}">
                <a16:creationId xmlns:a16="http://schemas.microsoft.com/office/drawing/2014/main" id="{E56B03E3-23D3-44AC-B174-7D6530041B3A}"/>
              </a:ext>
            </a:extLst>
          </p:cNvPr>
          <p:cNvSpPr txBox="1"/>
          <p:nvPr/>
        </p:nvSpPr>
        <p:spPr>
          <a:xfrm>
            <a:off x="9074778" y="5882991"/>
            <a:ext cx="2781713" cy="338554"/>
          </a:xfrm>
          <a:prstGeom prst="rect">
            <a:avLst/>
          </a:prstGeom>
          <a:noFill/>
        </p:spPr>
        <p:txBody>
          <a:bodyPr wrap="square" rtlCol="0">
            <a:spAutoFit/>
          </a:bodyPr>
          <a:lstStyle/>
          <a:p>
            <a:r>
              <a:rPr lang="en-US" sz="1600" dirty="0"/>
              <a:t>1 more var. encoded in shape</a:t>
            </a:r>
          </a:p>
        </p:txBody>
      </p:sp>
    </p:spTree>
    <p:extLst>
      <p:ext uri="{BB962C8B-B14F-4D97-AF65-F5344CB8AC3E}">
        <p14:creationId xmlns:p14="http://schemas.microsoft.com/office/powerpoint/2010/main" val="19747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Using multiple visual variables</a:t>
            </a:r>
          </a:p>
          <a:p>
            <a:r>
              <a:rPr lang="en-US" dirty="0"/>
              <a:t>Important: Don’t overdo!</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CC2C26B-6C32-42BF-A4EF-2A4D3ADFA32E}"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33</a:t>
            </a:fld>
            <a:endParaRPr lang="aa-ET" dirty="0"/>
          </a:p>
        </p:txBody>
      </p:sp>
      <p:grpSp>
        <p:nvGrpSpPr>
          <p:cNvPr id="7" name="Group 6">
            <a:extLst>
              <a:ext uri="{FF2B5EF4-FFF2-40B4-BE49-F238E27FC236}">
                <a16:creationId xmlns:a16="http://schemas.microsoft.com/office/drawing/2014/main" id="{BC4A70CD-EEDF-43B5-8B62-6E0C0A6458BE}"/>
              </a:ext>
            </a:extLst>
          </p:cNvPr>
          <p:cNvGrpSpPr/>
          <p:nvPr/>
        </p:nvGrpSpPr>
        <p:grpSpPr>
          <a:xfrm>
            <a:off x="1842539" y="3671667"/>
            <a:ext cx="8506921" cy="1246496"/>
            <a:chOff x="3194234" y="3126590"/>
            <a:chExt cx="8506921" cy="1246496"/>
          </a:xfrm>
        </p:grpSpPr>
        <p:sp>
          <p:nvSpPr>
            <p:cNvPr id="9" name="Rectangle 8">
              <a:extLst>
                <a:ext uri="{FF2B5EF4-FFF2-40B4-BE49-F238E27FC236}">
                  <a16:creationId xmlns:a16="http://schemas.microsoft.com/office/drawing/2014/main" id="{9831AAAF-40F3-41D5-81B5-800CA128EFB5}"/>
                </a:ext>
              </a:extLst>
            </p:cNvPr>
            <p:cNvSpPr/>
            <p:nvPr/>
          </p:nvSpPr>
          <p:spPr>
            <a:xfrm>
              <a:off x="3581400" y="3449756"/>
              <a:ext cx="8119755" cy="923330"/>
            </a:xfrm>
            <a:prstGeom prst="rect">
              <a:avLst/>
            </a:prstGeom>
          </p:spPr>
          <p:txBody>
            <a:bodyPr wrap="square">
              <a:spAutoFit/>
            </a:bodyPr>
            <a:lstStyle/>
            <a:p>
              <a:r>
                <a:rPr lang="en-US" dirty="0"/>
                <a:t>In anything at all, </a:t>
              </a:r>
              <a:r>
                <a:rPr lang="en-US" b="1" dirty="0"/>
                <a:t>perfection is</a:t>
              </a:r>
              <a:r>
                <a:rPr lang="en-US" dirty="0"/>
                <a:t> finally attained not when there is no longer anything to add, but </a:t>
              </a:r>
              <a:r>
                <a:rPr lang="en-US" b="1" dirty="0"/>
                <a:t>when there is no longer anything to take away</a:t>
              </a:r>
              <a:r>
                <a:rPr lang="en-US" dirty="0"/>
                <a:t> [..]</a:t>
              </a:r>
              <a:br>
                <a:rPr lang="en-US" dirty="0"/>
              </a:br>
              <a:r>
                <a:rPr lang="en-US" dirty="0"/>
                <a:t>						— de Saint-</a:t>
              </a:r>
              <a:r>
                <a:rPr lang="en-US" dirty="0" err="1"/>
                <a:t>Exupéry</a:t>
              </a:r>
              <a:r>
                <a:rPr lang="en-US" dirty="0"/>
                <a:t>, 1939</a:t>
              </a:r>
            </a:p>
          </p:txBody>
        </p:sp>
        <p:sp>
          <p:nvSpPr>
            <p:cNvPr id="10" name="Rectangle 9">
              <a:extLst>
                <a:ext uri="{FF2B5EF4-FFF2-40B4-BE49-F238E27FC236}">
                  <a16:creationId xmlns:a16="http://schemas.microsoft.com/office/drawing/2014/main" id="{819FF2AA-6A46-43E6-B246-D872133FBA00}"/>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2300737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a:bodyPr>
          <a:lstStyle/>
          <a:p>
            <a:pPr marL="0" indent="0">
              <a:buNone/>
            </a:pPr>
            <a:r>
              <a:rPr lang="en-US" b="1" dirty="0"/>
              <a:t>Summary</a:t>
            </a:r>
          </a:p>
          <a:p>
            <a:r>
              <a:rPr lang="en-US" dirty="0"/>
              <a:t>Basic ingredients: Marks and visual variables</a:t>
            </a:r>
          </a:p>
          <a:p>
            <a:r>
              <a:rPr lang="en-US" dirty="0"/>
              <a:t>Two design questions:</a:t>
            </a:r>
          </a:p>
          <a:p>
            <a:pPr lvl="1"/>
            <a:r>
              <a:rPr lang="en-US" b="1" dirty="0"/>
              <a:t>What to map?</a:t>
            </a:r>
            <a:br>
              <a:rPr lang="en-US" b="1" dirty="0"/>
            </a:br>
            <a:r>
              <a:rPr lang="en-US" dirty="0">
                <a:sym typeface="Wingdings" panose="05000000000000000000" pitchFamily="2" charset="2"/>
              </a:rPr>
              <a:t> </a:t>
            </a:r>
            <a:r>
              <a:rPr lang="en-US" dirty="0"/>
              <a:t>“Map most relevant data variables to most effective visual variables!”</a:t>
            </a:r>
          </a:p>
          <a:p>
            <a:pPr lvl="1"/>
            <a:r>
              <a:rPr lang="en-US" b="1" dirty="0"/>
              <a:t>How to map?</a:t>
            </a:r>
            <a:br>
              <a:rPr lang="en-US" b="1" dirty="0"/>
            </a:br>
            <a:r>
              <a:rPr lang="en-US" dirty="0">
                <a:sym typeface="Wingdings" panose="05000000000000000000" pitchFamily="2" charset="2"/>
              </a:rPr>
              <a:t> Make important information pre-attentively perceivable</a:t>
            </a:r>
            <a:br>
              <a:rPr lang="en-US" dirty="0"/>
            </a:br>
            <a:r>
              <a:rPr lang="en-US" dirty="0">
                <a:sym typeface="Wingdings" panose="05000000000000000000" pitchFamily="2" charset="2"/>
              </a:rPr>
              <a:t> Basic methods can be enhanced in various ways</a:t>
            </a:r>
          </a:p>
          <a:p>
            <a:pPr lvl="2"/>
            <a:r>
              <a:rPr lang="en-US" dirty="0">
                <a:sym typeface="Wingdings" panose="05000000000000000000" pitchFamily="2" charset="2"/>
              </a:rPr>
              <a:t>Value range expansion</a:t>
            </a:r>
          </a:p>
          <a:p>
            <a:pPr lvl="2"/>
            <a:r>
              <a:rPr lang="en-US" dirty="0">
                <a:sym typeface="Wingdings" panose="05000000000000000000" pitchFamily="2" charset="2"/>
              </a:rPr>
              <a:t>Visual mapping based on data distribution</a:t>
            </a:r>
          </a:p>
          <a:p>
            <a:pPr lvl="2"/>
            <a:r>
              <a:rPr lang="en-US" dirty="0">
                <a:sym typeface="Wingdings" panose="05000000000000000000" pitchFamily="2" charset="2"/>
              </a:rPr>
              <a:t>Use of multiple visual variables</a:t>
            </a: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4812E17-D724-4EB5-B778-3B5045CD900E}"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34</a:t>
            </a:fld>
            <a:endParaRPr lang="aa-ET" dirty="0"/>
          </a:p>
        </p:txBody>
      </p:sp>
    </p:spTree>
    <p:extLst>
      <p:ext uri="{BB962C8B-B14F-4D97-AF65-F5344CB8AC3E}">
        <p14:creationId xmlns:p14="http://schemas.microsoft.com/office/powerpoint/2010/main" val="1872112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 and 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dirty="0"/>
              <a:t>For designing high-quality visual representations we need to know</a:t>
            </a:r>
          </a:p>
          <a:p>
            <a:endParaRPr lang="en-US" dirty="0"/>
          </a:p>
          <a:p>
            <a:r>
              <a:rPr lang="en-US" b="1" dirty="0">
                <a:solidFill>
                  <a:schemeClr val="bg2"/>
                </a:solidFill>
              </a:rPr>
              <a:t>How to encode data visually?</a:t>
            </a:r>
          </a:p>
          <a:p>
            <a:pPr lvl="1"/>
            <a:r>
              <a:rPr lang="en-US" dirty="0">
                <a:solidFill>
                  <a:schemeClr val="bg2"/>
                </a:solidFill>
              </a:rPr>
              <a:t>Visual encoding</a:t>
            </a:r>
          </a:p>
          <a:p>
            <a:r>
              <a:rPr lang="en-US" b="1" dirty="0"/>
              <a:t>How to present data meaningfully?</a:t>
            </a:r>
          </a:p>
          <a:p>
            <a:pPr lvl="1"/>
            <a:r>
              <a:rPr lang="en-US" dirty="0"/>
              <a:t>Presentation</a:t>
            </a:r>
            <a:endParaRPr lang="en-US"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AB1BFB0-5E7E-4AF0-BC84-32181BF69C93}"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35</a:t>
            </a:fld>
            <a:endParaRPr lang="aa-ET" dirty="0"/>
          </a:p>
        </p:txBody>
      </p:sp>
    </p:spTree>
    <p:extLst>
      <p:ext uri="{BB962C8B-B14F-4D97-AF65-F5344CB8AC3E}">
        <p14:creationId xmlns:p14="http://schemas.microsoft.com/office/powerpoint/2010/main" val="428079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a:bodyPr>
          <a:lstStyle/>
          <a:p>
            <a:r>
              <a:rPr lang="en-US" dirty="0"/>
              <a:t>Visual encoding is concerned with generating marks and assigning their visual appearance and compile them to views</a:t>
            </a:r>
          </a:p>
          <a:p>
            <a:endParaRPr lang="en-US" dirty="0"/>
          </a:p>
          <a:p>
            <a:r>
              <a:rPr lang="en-US" b="1" dirty="0"/>
              <a:t>Presentation</a:t>
            </a:r>
            <a:r>
              <a:rPr lang="en-US" dirty="0"/>
              <a:t> is concerned with presenting marks and views to users</a:t>
            </a:r>
          </a:p>
          <a:p>
            <a:r>
              <a:rPr lang="en-US" dirty="0"/>
              <a:t>Three key questions are relevant:</a:t>
            </a:r>
          </a:p>
          <a:p>
            <a:pPr marL="914400" lvl="1" indent="-457200">
              <a:buFont typeface="+mj-lt"/>
              <a:buAutoNum type="arabicPeriod"/>
            </a:pPr>
            <a:r>
              <a:rPr lang="en-US" dirty="0"/>
              <a:t>Should we present the marks in 2D or 3D?</a:t>
            </a:r>
          </a:p>
          <a:p>
            <a:pPr marL="914400" lvl="1" indent="-457200">
              <a:buFont typeface="+mj-lt"/>
              <a:buAutoNum type="arabicPeriod"/>
            </a:pPr>
            <a:r>
              <a:rPr lang="en-US" dirty="0"/>
              <a:t>Should we present all marks or focus on subsets of interest?</a:t>
            </a:r>
          </a:p>
          <a:p>
            <a:pPr marL="914400" lvl="1" indent="-457200">
              <a:buFont typeface="+mj-lt"/>
              <a:buAutoNum type="arabicPeriod"/>
            </a:pPr>
            <a:r>
              <a:rPr lang="en-US" dirty="0"/>
              <a:t>How can we arrange multiple views so that users can use them in concert?</a:t>
            </a:r>
          </a:p>
          <a:p>
            <a:pPr lvl="1"/>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AC9081A-FBA9-4944-AC58-CB58B40A99C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36</a:t>
            </a:fld>
            <a:endParaRPr lang="aa-ET" dirty="0"/>
          </a:p>
        </p:txBody>
      </p:sp>
    </p:spTree>
    <p:extLst>
      <p:ext uri="{BB962C8B-B14F-4D97-AF65-F5344CB8AC3E}">
        <p14:creationId xmlns:p14="http://schemas.microsoft.com/office/powerpoint/2010/main" val="4093009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rmAutofit/>
          </a:bodyPr>
          <a:lstStyle/>
          <a:p>
            <a:pPr marL="0" indent="0">
              <a:buNone/>
            </a:pPr>
            <a:r>
              <a:rPr lang="en-US" b="1" dirty="0"/>
              <a:t>1. Presenting in 2D or 3D?</a:t>
            </a:r>
          </a:p>
          <a:p>
            <a:r>
              <a:rPr lang="en-US" dirty="0">
                <a:solidFill>
                  <a:schemeClr val="accent1">
                    <a:lumMod val="60000"/>
                    <a:lumOff val="40000"/>
                  </a:schemeClr>
                </a:solidFill>
              </a:rPr>
              <a:t>Think about: What are advantages and disadvantages</a:t>
            </a:r>
            <a:br>
              <a:rPr lang="en-US" dirty="0">
                <a:solidFill>
                  <a:schemeClr val="accent1">
                    <a:lumMod val="60000"/>
                    <a:lumOff val="40000"/>
                  </a:schemeClr>
                </a:solidFill>
              </a:rPr>
            </a:br>
            <a:r>
              <a:rPr lang="en-US" dirty="0">
                <a:solidFill>
                  <a:schemeClr val="accent1">
                    <a:lumMod val="60000"/>
                    <a:lumOff val="40000"/>
                  </a:schemeClr>
                </a:solidFill>
              </a:rPr>
              <a:t>of 2D and 3D visual representations?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8ED10864-980E-4FD1-8028-3BD59431DAA5}"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37</a:t>
            </a:fld>
            <a:endParaRPr lang="aa-ET" dirty="0"/>
          </a:p>
        </p:txBody>
      </p:sp>
    </p:spTree>
    <p:extLst>
      <p:ext uri="{BB962C8B-B14F-4D97-AF65-F5344CB8AC3E}">
        <p14:creationId xmlns:p14="http://schemas.microsoft.com/office/powerpoint/2010/main" val="3818590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1. Presenting in 2D or 3D?</a:t>
            </a:r>
          </a:p>
          <a:p>
            <a:r>
              <a:rPr lang="en-US" dirty="0"/>
              <a:t>2D is arguably more abstract and easier to explore</a:t>
            </a:r>
          </a:p>
          <a:p>
            <a:r>
              <a:rPr lang="en-US" dirty="0"/>
              <a:t>Human perception naturally more adept to 3 dimensions</a:t>
            </a:r>
          </a:p>
          <a:p>
            <a:r>
              <a:rPr lang="en-US" dirty="0"/>
              <a:t>3</a:t>
            </a:r>
            <a:r>
              <a:rPr lang="en-US" baseline="30000" dirty="0"/>
              <a:t>rd</a:t>
            </a:r>
            <a:r>
              <a:rPr lang="en-US" dirty="0"/>
              <a:t> dimension can serve as carrier of additional information</a:t>
            </a:r>
          </a:p>
          <a:p>
            <a:r>
              <a:rPr lang="en-US" dirty="0"/>
              <a:t>3D can be more difficult to interpret due to projection and perspective distortion</a:t>
            </a:r>
          </a:p>
          <a:p>
            <a:r>
              <a:rPr lang="en-US" dirty="0"/>
              <a:t>In 3D, occlusion can be more of a problem than in 2D</a:t>
            </a:r>
          </a:p>
          <a:p>
            <a:pPr marL="0" indent="0" algn="ctr">
              <a:buNone/>
            </a:pPr>
            <a:r>
              <a:rPr lang="en-US" b="1" dirty="0"/>
              <a:t>There is no definite answer </a:t>
            </a:r>
            <a:r>
              <a:rPr lang="en-US" b="1" dirty="0" err="1"/>
              <a:t>w.r.t.</a:t>
            </a:r>
            <a:r>
              <a:rPr lang="en-US" b="1" dirty="0"/>
              <a:t> to 2D or 3D</a:t>
            </a:r>
          </a:p>
          <a:p>
            <a:pPr marL="0" indent="0" algn="ctr">
              <a:buNone/>
            </a:pPr>
            <a:r>
              <a:rPr lang="en-US" b="1" dirty="0"/>
              <a:t>Decision must be made carefully on case-by-case basis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17B77E2A-9F9F-4DE3-8A89-3713B2ECAFA6}"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38</a:t>
            </a:fld>
            <a:endParaRPr lang="aa-ET" dirty="0"/>
          </a:p>
        </p:txBody>
      </p:sp>
    </p:spTree>
    <p:extLst>
      <p:ext uri="{BB962C8B-B14F-4D97-AF65-F5344CB8AC3E}">
        <p14:creationId xmlns:p14="http://schemas.microsoft.com/office/powerpoint/2010/main" val="11976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2. Presenting all data or data of interest?</a:t>
            </a:r>
          </a:p>
          <a:p>
            <a:r>
              <a:rPr lang="en-US" dirty="0"/>
              <a:t>Two essential communicative goals</a:t>
            </a:r>
          </a:p>
          <a:p>
            <a:pPr marL="914400" lvl="1" indent="-457200">
              <a:buFont typeface="+mj-lt"/>
              <a:buAutoNum type="arabicPeriod"/>
            </a:pPr>
            <a:r>
              <a:rPr lang="en-US" b="1" dirty="0"/>
              <a:t>Convey an overall picture</a:t>
            </a:r>
          </a:p>
          <a:p>
            <a:pPr marL="914400" lvl="1" indent="-457200">
              <a:buFont typeface="+mj-lt"/>
              <a:buAutoNum type="arabicPeriod"/>
            </a:pPr>
            <a:r>
              <a:rPr lang="en-US" b="1" dirty="0"/>
              <a:t>Provide details where necessary</a:t>
            </a:r>
          </a:p>
          <a:p>
            <a:r>
              <a:rPr lang="en-US" dirty="0"/>
              <a:t>Both goals become more and more difficult to achieve for larger data</a:t>
            </a:r>
          </a:p>
          <a:p>
            <a:pPr lvl="1"/>
            <a:r>
              <a:rPr lang="en-US" dirty="0"/>
              <a:t>Conveying overview usually requires neglecting details</a:t>
            </a:r>
          </a:p>
          <a:p>
            <a:pPr lvl="1"/>
            <a:r>
              <a:rPr lang="en-US" dirty="0"/>
              <a:t>Presenting details usually makes it necessary to sacrifice completeness</a:t>
            </a:r>
          </a:p>
          <a:p>
            <a:r>
              <a:rPr lang="en-US" dirty="0"/>
              <a:t>Two fundamental strategies</a:t>
            </a:r>
          </a:p>
          <a:p>
            <a:pPr lvl="1"/>
            <a:r>
              <a:rPr lang="en-US" b="1" dirty="0" err="1"/>
              <a:t>Overview+detail</a:t>
            </a:r>
            <a:endParaRPr lang="en-US" b="1" dirty="0"/>
          </a:p>
          <a:p>
            <a:pPr lvl="1"/>
            <a:r>
              <a:rPr lang="en-US" b="1" dirty="0" err="1"/>
              <a:t>Focus+context</a:t>
            </a:r>
            <a:endParaRPr lang="en-US"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A9D8033-DB5A-4F90-900B-69C10F106830}"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39</a:t>
            </a:fld>
            <a:endParaRPr lang="aa-ET" dirty="0"/>
          </a:p>
        </p:txBody>
      </p:sp>
    </p:spTree>
    <p:extLst>
      <p:ext uri="{BB962C8B-B14F-4D97-AF65-F5344CB8AC3E}">
        <p14:creationId xmlns:p14="http://schemas.microsoft.com/office/powerpoint/2010/main" val="40401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Motivation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r>
              <a:rPr lang="en-US" b="1" dirty="0"/>
              <a:t>Visual representations</a:t>
            </a:r>
            <a:r>
              <a:rPr lang="en-US" dirty="0"/>
              <a:t> are </a:t>
            </a:r>
            <a:r>
              <a:rPr lang="en-US" b="1" dirty="0"/>
              <a:t>most crucial</a:t>
            </a:r>
            <a:r>
              <a:rPr lang="en-US" dirty="0"/>
              <a:t> for visual data analysis</a:t>
            </a:r>
          </a:p>
          <a:p>
            <a:r>
              <a:rPr lang="en-US" dirty="0"/>
              <a:t>Many different options for mapping data to visual representations</a:t>
            </a:r>
          </a:p>
          <a:p>
            <a:r>
              <a:rPr lang="en-US" dirty="0"/>
              <a:t>Visual representations should fulfill the quality criteria expressiveness, effectiveness, and efficiency</a:t>
            </a:r>
          </a:p>
          <a:p>
            <a:r>
              <a:rPr lang="en-US" b="1" dirty="0"/>
              <a:t>The representation effect:</a:t>
            </a:r>
          </a:p>
          <a:p>
            <a:endParaRPr lang="en-US"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BF3A6511-EA8E-4DCA-B4FB-8A0B2D78E19F}"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a:t>
            </a:fld>
            <a:endParaRPr lang="aa-ET" dirty="0"/>
          </a:p>
        </p:txBody>
      </p:sp>
      <p:grpSp>
        <p:nvGrpSpPr>
          <p:cNvPr id="14" name="Group 13">
            <a:extLst>
              <a:ext uri="{FF2B5EF4-FFF2-40B4-BE49-F238E27FC236}">
                <a16:creationId xmlns:a16="http://schemas.microsoft.com/office/drawing/2014/main" id="{0A2D5030-AC2B-40B6-BA52-730B8508DFF3}"/>
              </a:ext>
            </a:extLst>
          </p:cNvPr>
          <p:cNvGrpSpPr/>
          <p:nvPr/>
        </p:nvGrpSpPr>
        <p:grpSpPr>
          <a:xfrm>
            <a:off x="3061524" y="4344194"/>
            <a:ext cx="6068952" cy="1246496"/>
            <a:chOff x="3194234" y="3126590"/>
            <a:chExt cx="6068952" cy="1246496"/>
          </a:xfrm>
        </p:grpSpPr>
        <p:sp>
          <p:nvSpPr>
            <p:cNvPr id="15" name="Rectangle 14">
              <a:extLst>
                <a:ext uri="{FF2B5EF4-FFF2-40B4-BE49-F238E27FC236}">
                  <a16:creationId xmlns:a16="http://schemas.microsoft.com/office/drawing/2014/main" id="{755CA3A5-22FB-4527-A500-06623DC93CBA}"/>
                </a:ext>
              </a:extLst>
            </p:cNvPr>
            <p:cNvSpPr/>
            <p:nvPr/>
          </p:nvSpPr>
          <p:spPr>
            <a:xfrm>
              <a:off x="3581400" y="3449756"/>
              <a:ext cx="5681786" cy="923330"/>
            </a:xfrm>
            <a:prstGeom prst="rect">
              <a:avLst/>
            </a:prstGeom>
          </p:spPr>
          <p:txBody>
            <a:bodyPr wrap="square">
              <a:spAutoFit/>
            </a:bodyPr>
            <a:lstStyle/>
            <a:p>
              <a:r>
                <a:rPr lang="en-US" dirty="0"/>
                <a:t>The representation effect: Human </a:t>
              </a:r>
              <a:r>
                <a:rPr lang="en-US" b="1" dirty="0"/>
                <a:t>performance varies</a:t>
              </a:r>
              <a:r>
                <a:rPr lang="en-US" dirty="0"/>
                <a:t> enormously (10–100:1) </a:t>
              </a:r>
              <a:r>
                <a:rPr lang="en-US" b="1" dirty="0"/>
                <a:t>with</a:t>
              </a:r>
              <a:r>
                <a:rPr lang="en-US" dirty="0"/>
                <a:t> different </a:t>
              </a:r>
              <a:r>
                <a:rPr lang="en-US" b="1" dirty="0"/>
                <a:t>representations</a:t>
              </a:r>
              <a:r>
                <a:rPr lang="en-US" dirty="0"/>
                <a:t>.</a:t>
              </a:r>
            </a:p>
            <a:p>
              <a:r>
                <a:rPr lang="en-US" dirty="0"/>
                <a:t>				— Hanrahan, 2009</a:t>
              </a:r>
            </a:p>
          </p:txBody>
        </p:sp>
        <p:sp>
          <p:nvSpPr>
            <p:cNvPr id="16" name="Rectangle 15">
              <a:extLst>
                <a:ext uri="{FF2B5EF4-FFF2-40B4-BE49-F238E27FC236}">
                  <a16:creationId xmlns:a16="http://schemas.microsoft.com/office/drawing/2014/main" id="{74FA11C7-3648-4CFF-ACF6-85E986E2486A}"/>
                </a:ext>
              </a:extLst>
            </p:cNvPr>
            <p:cNvSpPr/>
            <p:nvPr/>
          </p:nvSpPr>
          <p:spPr>
            <a:xfrm>
              <a:off x="3194234" y="3126590"/>
              <a:ext cx="570990" cy="1200329"/>
            </a:xfrm>
            <a:prstGeom prst="rect">
              <a:avLst/>
            </a:prstGeom>
          </p:spPr>
          <p:txBody>
            <a:bodyPr wrap="none">
              <a:spAutoFit/>
            </a:bodyPr>
            <a:lstStyle/>
            <a:p>
              <a:r>
                <a:rPr lang="en-US" sz="7200" dirty="0"/>
                <a:t>“</a:t>
              </a:r>
            </a:p>
          </p:txBody>
        </p:sp>
      </p:grpSp>
    </p:spTree>
    <p:extLst>
      <p:ext uri="{BB962C8B-B14F-4D97-AF65-F5344CB8AC3E}">
        <p14:creationId xmlns:p14="http://schemas.microsoft.com/office/powerpoint/2010/main" val="169887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6999514" cy="4351338"/>
          </a:xfrm>
        </p:spPr>
        <p:txBody>
          <a:bodyPr>
            <a:noAutofit/>
          </a:bodyPr>
          <a:lstStyle/>
          <a:p>
            <a:pPr marL="0" indent="0">
              <a:buNone/>
            </a:pPr>
            <a:r>
              <a:rPr lang="en-US" b="1" dirty="0"/>
              <a:t>2. Presenting all data or data of interest?</a:t>
            </a:r>
          </a:p>
          <a:p>
            <a:pPr marL="0" indent="0">
              <a:buNone/>
            </a:pPr>
            <a:endParaRPr lang="en-US" b="1" dirty="0"/>
          </a:p>
          <a:p>
            <a:pPr marL="0" indent="0">
              <a:buNone/>
            </a:pPr>
            <a:r>
              <a:rPr lang="en-US" b="1" dirty="0"/>
              <a:t>Overview + detail:</a:t>
            </a:r>
            <a:br>
              <a:rPr lang="en-US" b="1" dirty="0"/>
            </a:br>
            <a:r>
              <a:rPr lang="en-US" dirty="0"/>
              <a:t>Show two </a:t>
            </a:r>
            <a:r>
              <a:rPr lang="en-US" i="1" dirty="0"/>
              <a:t>separate views</a:t>
            </a:r>
          </a:p>
          <a:p>
            <a:pPr lvl="1"/>
            <a:r>
              <a:rPr lang="en-US" b="1" dirty="0"/>
              <a:t>Overview</a:t>
            </a:r>
          </a:p>
          <a:p>
            <a:pPr lvl="2"/>
            <a:r>
              <a:rPr lang="en-US" dirty="0"/>
              <a:t>All data</a:t>
            </a:r>
          </a:p>
          <a:p>
            <a:pPr lvl="2"/>
            <a:r>
              <a:rPr lang="en-US" dirty="0"/>
              <a:t>Reduced detail</a:t>
            </a:r>
          </a:p>
          <a:p>
            <a:pPr lvl="1"/>
            <a:r>
              <a:rPr lang="en-US" b="1" dirty="0"/>
              <a:t>Detail view</a:t>
            </a:r>
          </a:p>
          <a:p>
            <a:pPr lvl="2"/>
            <a:r>
              <a:rPr lang="en-US" dirty="0"/>
              <a:t>Selected data</a:t>
            </a:r>
          </a:p>
          <a:p>
            <a:pPr lvl="2"/>
            <a:r>
              <a:rPr lang="en-US" dirty="0"/>
              <a:t>Full detail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D984E388-D5D1-4B57-9A59-A943D69ABE8D}"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40</a:t>
            </a:fld>
            <a:endParaRPr lang="aa-ET" dirty="0"/>
          </a:p>
        </p:txBody>
      </p:sp>
      <p:pic>
        <p:nvPicPr>
          <p:cNvPr id="7" name="Picture 6">
            <a:extLst>
              <a:ext uri="{FF2B5EF4-FFF2-40B4-BE49-F238E27FC236}">
                <a16:creationId xmlns:a16="http://schemas.microsoft.com/office/drawing/2014/main" id="{2D1AAEDA-1890-4636-858F-3352BBEAB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918" y="2392926"/>
            <a:ext cx="6480425" cy="3060561"/>
          </a:xfrm>
          <a:prstGeom prst="rect">
            <a:avLst/>
          </a:prstGeom>
        </p:spPr>
      </p:pic>
      <p:sp>
        <p:nvSpPr>
          <p:cNvPr id="9" name="Callout: Line 8">
            <a:extLst>
              <a:ext uri="{FF2B5EF4-FFF2-40B4-BE49-F238E27FC236}">
                <a16:creationId xmlns:a16="http://schemas.microsoft.com/office/drawing/2014/main" id="{3316F5DE-030F-42E7-954E-ADABC0DC4895}"/>
              </a:ext>
            </a:extLst>
          </p:cNvPr>
          <p:cNvSpPr/>
          <p:nvPr/>
        </p:nvSpPr>
        <p:spPr>
          <a:xfrm>
            <a:off x="4538595" y="5626449"/>
            <a:ext cx="1362645" cy="408640"/>
          </a:xfrm>
          <a:prstGeom prst="borderCallout1">
            <a:avLst>
              <a:gd name="adj1" fmla="val -12541"/>
              <a:gd name="adj2" fmla="val 79300"/>
              <a:gd name="adj3" fmla="val -93923"/>
              <a:gd name="adj4" fmla="val 110282"/>
            </a:avLst>
          </a:prstGeom>
          <a:solidFill>
            <a:schemeClr val="bg2"/>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Detail view</a:t>
            </a:r>
          </a:p>
        </p:txBody>
      </p:sp>
      <p:sp>
        <p:nvSpPr>
          <p:cNvPr id="10" name="Callout: Line 9">
            <a:extLst>
              <a:ext uri="{FF2B5EF4-FFF2-40B4-BE49-F238E27FC236}">
                <a16:creationId xmlns:a16="http://schemas.microsoft.com/office/drawing/2014/main" id="{C9459786-D3FC-4A5D-9D20-8CB51A7CB7AC}"/>
              </a:ext>
            </a:extLst>
          </p:cNvPr>
          <p:cNvSpPr/>
          <p:nvPr/>
        </p:nvSpPr>
        <p:spPr>
          <a:xfrm>
            <a:off x="8610600" y="5737806"/>
            <a:ext cx="1073404" cy="408640"/>
          </a:xfrm>
          <a:prstGeom prst="borderCallout1">
            <a:avLst>
              <a:gd name="adj1" fmla="val -12541"/>
              <a:gd name="adj2" fmla="val 79300"/>
              <a:gd name="adj3" fmla="val -154243"/>
              <a:gd name="adj4" fmla="val 101529"/>
            </a:avLst>
          </a:prstGeom>
          <a:solidFill>
            <a:schemeClr val="bg2"/>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Overview</a:t>
            </a:r>
          </a:p>
        </p:txBody>
      </p:sp>
    </p:spTree>
    <p:extLst>
      <p:ext uri="{BB962C8B-B14F-4D97-AF65-F5344CB8AC3E}">
        <p14:creationId xmlns:p14="http://schemas.microsoft.com/office/powerpoint/2010/main" val="38519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6889786" cy="4351338"/>
          </a:xfrm>
        </p:spPr>
        <p:txBody>
          <a:bodyPr>
            <a:noAutofit/>
          </a:bodyPr>
          <a:lstStyle/>
          <a:p>
            <a:pPr marL="0" indent="0">
              <a:buNone/>
            </a:pPr>
            <a:r>
              <a:rPr lang="en-US" b="1" dirty="0"/>
              <a:t>2. Presenting all data or data of interest?</a:t>
            </a:r>
          </a:p>
          <a:p>
            <a:pPr marL="0" indent="0">
              <a:buNone/>
            </a:pPr>
            <a:endParaRPr lang="en-US" b="1" dirty="0"/>
          </a:p>
          <a:p>
            <a:pPr marL="0" indent="0">
              <a:buNone/>
            </a:pPr>
            <a:r>
              <a:rPr lang="en-US" b="1" dirty="0"/>
              <a:t>Focus + context:</a:t>
            </a:r>
            <a:br>
              <a:rPr lang="en-US" b="1" dirty="0"/>
            </a:br>
            <a:r>
              <a:rPr lang="en-US" i="1" dirty="0"/>
              <a:t>Smoothly embed</a:t>
            </a:r>
            <a:r>
              <a:rPr lang="en-US" dirty="0"/>
              <a:t> in</a:t>
            </a:r>
            <a:br>
              <a:rPr lang="en-US" dirty="0"/>
            </a:br>
            <a:r>
              <a:rPr lang="en-US" dirty="0"/>
              <a:t>a single view</a:t>
            </a:r>
          </a:p>
          <a:p>
            <a:pPr lvl="1"/>
            <a:r>
              <a:rPr lang="en-US" b="1" dirty="0"/>
              <a:t>Focus</a:t>
            </a:r>
          </a:p>
          <a:p>
            <a:pPr lvl="2"/>
            <a:r>
              <a:rPr lang="en-US" dirty="0"/>
              <a:t>Selected data</a:t>
            </a:r>
          </a:p>
          <a:p>
            <a:pPr lvl="2"/>
            <a:r>
              <a:rPr lang="en-US" dirty="0"/>
              <a:t>Full detail</a:t>
            </a:r>
          </a:p>
          <a:p>
            <a:pPr lvl="1"/>
            <a:r>
              <a:rPr lang="en-US" b="1" dirty="0"/>
              <a:t>Context</a:t>
            </a:r>
          </a:p>
          <a:p>
            <a:pPr lvl="2"/>
            <a:r>
              <a:rPr lang="en-US" dirty="0"/>
              <a:t>All data</a:t>
            </a:r>
          </a:p>
          <a:p>
            <a:pPr lvl="2"/>
            <a:r>
              <a:rPr lang="en-US" dirty="0"/>
              <a:t>Reduced detail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F63DE087-AA7A-4AB6-898C-B9E61EAAAF11}"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41</a:t>
            </a:fld>
            <a:endParaRPr lang="aa-ET" dirty="0"/>
          </a:p>
        </p:txBody>
      </p:sp>
      <p:pic>
        <p:nvPicPr>
          <p:cNvPr id="13" name="Picture 12">
            <a:extLst>
              <a:ext uri="{FF2B5EF4-FFF2-40B4-BE49-F238E27FC236}">
                <a16:creationId xmlns:a16="http://schemas.microsoft.com/office/drawing/2014/main" id="{3BB3082F-B1DF-45F0-B313-76BE5CE0C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933" y="2621610"/>
            <a:ext cx="5422696" cy="3450807"/>
          </a:xfrm>
          <a:prstGeom prst="rect">
            <a:avLst/>
          </a:prstGeom>
        </p:spPr>
      </p:pic>
      <p:sp>
        <p:nvSpPr>
          <p:cNvPr id="14" name="Rectangle 13">
            <a:extLst>
              <a:ext uri="{FF2B5EF4-FFF2-40B4-BE49-F238E27FC236}">
                <a16:creationId xmlns:a16="http://schemas.microsoft.com/office/drawing/2014/main" id="{D8658907-93F3-4CAA-9656-469D84F1DC00}"/>
              </a:ext>
            </a:extLst>
          </p:cNvPr>
          <p:cNvSpPr/>
          <p:nvPr/>
        </p:nvSpPr>
        <p:spPr>
          <a:xfrm rot="16200000">
            <a:off x="9790493" y="4259716"/>
            <a:ext cx="1331611" cy="369332"/>
          </a:xfrm>
          <a:prstGeom prst="rect">
            <a:avLst/>
          </a:prstGeom>
          <a:solidFill>
            <a:schemeClr val="bg1">
              <a:lumMod val="85000"/>
            </a:schemeClr>
          </a:solidFill>
        </p:spPr>
        <p:txBody>
          <a:bodyPr wrap="square">
            <a:spAutoFit/>
          </a:bodyPr>
          <a:lstStyle/>
          <a:p>
            <a:pPr algn="ctr"/>
            <a:r>
              <a:rPr lang="en-US" dirty="0"/>
              <a:t>Focus</a:t>
            </a:r>
          </a:p>
        </p:txBody>
      </p:sp>
      <p:sp>
        <p:nvSpPr>
          <p:cNvPr id="15" name="Rectangle 14">
            <a:extLst>
              <a:ext uri="{FF2B5EF4-FFF2-40B4-BE49-F238E27FC236}">
                <a16:creationId xmlns:a16="http://schemas.microsoft.com/office/drawing/2014/main" id="{B543F834-8750-4713-BF6D-9EFDC3A7364B}"/>
              </a:ext>
            </a:extLst>
          </p:cNvPr>
          <p:cNvSpPr/>
          <p:nvPr/>
        </p:nvSpPr>
        <p:spPr>
          <a:xfrm rot="16200000">
            <a:off x="9975184" y="5406635"/>
            <a:ext cx="962227" cy="369335"/>
          </a:xfrm>
          <a:prstGeom prst="rect">
            <a:avLst/>
          </a:prstGeom>
          <a:solidFill>
            <a:schemeClr val="bg1">
              <a:lumMod val="65000"/>
            </a:schemeClr>
          </a:solidFill>
        </p:spPr>
        <p:txBody>
          <a:bodyPr wrap="square">
            <a:spAutoFit/>
          </a:bodyPr>
          <a:lstStyle/>
          <a:p>
            <a:pPr algn="ctr"/>
            <a:r>
              <a:rPr lang="en-US" dirty="0"/>
              <a:t>Context</a:t>
            </a:r>
          </a:p>
        </p:txBody>
      </p:sp>
      <p:sp>
        <p:nvSpPr>
          <p:cNvPr id="16" name="Rectangle 15">
            <a:extLst>
              <a:ext uri="{FF2B5EF4-FFF2-40B4-BE49-F238E27FC236}">
                <a16:creationId xmlns:a16="http://schemas.microsoft.com/office/drawing/2014/main" id="{560CE923-AC10-46A8-BCE5-9D663A9F7BE1}"/>
              </a:ext>
            </a:extLst>
          </p:cNvPr>
          <p:cNvSpPr/>
          <p:nvPr/>
        </p:nvSpPr>
        <p:spPr>
          <a:xfrm rot="16200000">
            <a:off x="9975184" y="3112796"/>
            <a:ext cx="962226" cy="369335"/>
          </a:xfrm>
          <a:prstGeom prst="rect">
            <a:avLst/>
          </a:prstGeom>
          <a:solidFill>
            <a:schemeClr val="bg1">
              <a:lumMod val="65000"/>
            </a:schemeClr>
          </a:solidFill>
        </p:spPr>
        <p:txBody>
          <a:bodyPr wrap="square">
            <a:spAutoFit/>
          </a:bodyPr>
          <a:lstStyle/>
          <a:p>
            <a:pPr algn="ctr"/>
            <a:r>
              <a:rPr lang="en-US" dirty="0"/>
              <a:t>Context</a:t>
            </a:r>
          </a:p>
        </p:txBody>
      </p:sp>
      <p:sp>
        <p:nvSpPr>
          <p:cNvPr id="17" name="TextBox 16">
            <a:extLst>
              <a:ext uri="{FF2B5EF4-FFF2-40B4-BE49-F238E27FC236}">
                <a16:creationId xmlns:a16="http://schemas.microsoft.com/office/drawing/2014/main" id="{AFB2F9B7-3734-4B04-B3C1-B95BC36346C7}"/>
              </a:ext>
            </a:extLst>
          </p:cNvPr>
          <p:cNvSpPr txBox="1"/>
          <p:nvPr/>
        </p:nvSpPr>
        <p:spPr>
          <a:xfrm rot="196079">
            <a:off x="8056799" y="1994685"/>
            <a:ext cx="3850803" cy="617381"/>
          </a:xfrm>
          <a:prstGeom prst="rect">
            <a:avLst/>
          </a:prstGeom>
          <a:solidFill>
            <a:schemeClr val="tx1">
              <a:lumMod val="65000"/>
              <a:lumOff val="35000"/>
            </a:schemeClr>
          </a:solidFill>
        </p:spPr>
        <p:txBody>
          <a:bodyPr wrap="square" rtlCol="0" anchor="ctr" anchorCtr="0">
            <a:noAutofit/>
          </a:bodyPr>
          <a:lstStyle>
            <a:defPPr>
              <a:defRPr lang="en-US"/>
            </a:defPPr>
            <a:lvl1pPr algn="ctr">
              <a:defRPr>
                <a:solidFill>
                  <a:schemeClr val="bg1"/>
                </a:solidFill>
              </a:defRPr>
            </a:lvl1pPr>
          </a:lstStyle>
          <a:p>
            <a:r>
              <a:rPr lang="en-US" sz="1400" dirty="0">
                <a:sym typeface="Wingdings" panose="05000000000000000000" pitchFamily="2" charset="2"/>
              </a:rPr>
              <a:t>The </a:t>
            </a:r>
            <a:r>
              <a:rPr lang="en-US" sz="1400" b="1" dirty="0">
                <a:sym typeface="Wingdings" panose="05000000000000000000" pitchFamily="2" charset="2"/>
              </a:rPr>
              <a:t>Table Lens</a:t>
            </a:r>
            <a:r>
              <a:rPr lang="en-US" sz="1400" dirty="0">
                <a:sym typeface="Wingdings" panose="05000000000000000000" pitchFamily="2" charset="2"/>
              </a:rPr>
              <a:t> is a </a:t>
            </a:r>
            <a:r>
              <a:rPr lang="en-US" sz="1400" dirty="0" err="1">
                <a:sym typeface="Wingdings" panose="05000000000000000000" pitchFamily="2" charset="2"/>
              </a:rPr>
              <a:t>focus+context</a:t>
            </a:r>
            <a:r>
              <a:rPr lang="en-US" sz="1400" dirty="0">
                <a:sym typeface="Wingdings" panose="05000000000000000000" pitchFamily="2" charset="2"/>
              </a:rPr>
              <a:t> technique, here implemented via a </a:t>
            </a:r>
            <a:r>
              <a:rPr lang="en-US" sz="1400" b="1" dirty="0">
                <a:sym typeface="Wingdings" panose="05000000000000000000" pitchFamily="2" charset="2"/>
              </a:rPr>
              <a:t>fisheye distortion </a:t>
            </a:r>
            <a:r>
              <a:rPr lang="en-US" sz="1400" dirty="0">
                <a:sym typeface="Wingdings" panose="05000000000000000000" pitchFamily="2" charset="2"/>
              </a:rPr>
              <a:t>mapping.</a:t>
            </a:r>
            <a:endParaRPr lang="en-US" sz="1400" dirty="0"/>
          </a:p>
        </p:txBody>
      </p:sp>
    </p:spTree>
    <p:extLst>
      <p:ext uri="{BB962C8B-B14F-4D97-AF65-F5344CB8AC3E}">
        <p14:creationId xmlns:p14="http://schemas.microsoft.com/office/powerpoint/2010/main" val="12469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a:t>Presentation</a:t>
            </a:r>
            <a:endParaRPr lang="en-US" dirty="0"/>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2. Presenting all data or data of interest?</a:t>
            </a:r>
          </a:p>
          <a:p>
            <a:r>
              <a:rPr lang="en-US" dirty="0"/>
              <a:t>Comparison of overview + detail vs. focus + context</a:t>
            </a:r>
            <a:br>
              <a:rPr lang="en-US" dirty="0"/>
            </a:b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226017E-F7CC-47D5-9203-364E2BDD2DAB}"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42</a:t>
            </a:fld>
            <a:endParaRPr lang="aa-ET" dirty="0"/>
          </a:p>
        </p:txBody>
      </p:sp>
      <p:pic>
        <p:nvPicPr>
          <p:cNvPr id="18" name="Picture 17">
            <a:extLst>
              <a:ext uri="{FF2B5EF4-FFF2-40B4-BE49-F238E27FC236}">
                <a16:creationId xmlns:a16="http://schemas.microsoft.com/office/drawing/2014/main" id="{0FBC3A10-763B-40C2-A971-E66A7CDE0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39" y="3169429"/>
            <a:ext cx="3541946" cy="2461778"/>
          </a:xfrm>
          <a:prstGeom prst="rect">
            <a:avLst/>
          </a:prstGeom>
          <a:ln>
            <a:solidFill>
              <a:schemeClr val="tx1">
                <a:lumMod val="50000"/>
                <a:lumOff val="50000"/>
              </a:schemeClr>
            </a:solidFill>
          </a:ln>
        </p:spPr>
      </p:pic>
      <p:pic>
        <p:nvPicPr>
          <p:cNvPr id="20" name="Picture 19">
            <a:extLst>
              <a:ext uri="{FF2B5EF4-FFF2-40B4-BE49-F238E27FC236}">
                <a16:creationId xmlns:a16="http://schemas.microsoft.com/office/drawing/2014/main" id="{1B0835E7-EC88-4C53-8EAC-5E528D0F6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214" y="3169428"/>
            <a:ext cx="3541945" cy="2461777"/>
          </a:xfrm>
          <a:prstGeom prst="rect">
            <a:avLst/>
          </a:prstGeom>
          <a:ln>
            <a:solidFill>
              <a:schemeClr val="tx1">
                <a:lumMod val="50000"/>
                <a:lumOff val="50000"/>
              </a:schemeClr>
            </a:solidFill>
          </a:ln>
        </p:spPr>
      </p:pic>
      <p:pic>
        <p:nvPicPr>
          <p:cNvPr id="22" name="Picture 21">
            <a:extLst>
              <a:ext uri="{FF2B5EF4-FFF2-40B4-BE49-F238E27FC236}">
                <a16:creationId xmlns:a16="http://schemas.microsoft.com/office/drawing/2014/main" id="{AA8A50EA-7DB0-4114-A818-233E12AE9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027" y="3169429"/>
            <a:ext cx="3541946" cy="2461778"/>
          </a:xfrm>
          <a:prstGeom prst="rect">
            <a:avLst/>
          </a:prstGeom>
          <a:ln>
            <a:solidFill>
              <a:schemeClr val="tx1">
                <a:lumMod val="50000"/>
                <a:lumOff val="50000"/>
              </a:schemeClr>
            </a:solidFill>
          </a:ln>
        </p:spPr>
      </p:pic>
      <p:sp>
        <p:nvSpPr>
          <p:cNvPr id="23" name="TextBox 22">
            <a:extLst>
              <a:ext uri="{FF2B5EF4-FFF2-40B4-BE49-F238E27FC236}">
                <a16:creationId xmlns:a16="http://schemas.microsoft.com/office/drawing/2014/main" id="{CF72C68C-57B8-478C-A674-B5FA1ED79872}"/>
              </a:ext>
            </a:extLst>
          </p:cNvPr>
          <p:cNvSpPr txBox="1"/>
          <p:nvPr/>
        </p:nvSpPr>
        <p:spPr>
          <a:xfrm>
            <a:off x="181839" y="5631205"/>
            <a:ext cx="1231043" cy="338554"/>
          </a:xfrm>
          <a:prstGeom prst="rect">
            <a:avLst/>
          </a:prstGeom>
          <a:noFill/>
        </p:spPr>
        <p:txBody>
          <a:bodyPr wrap="none" rtlCol="0">
            <a:spAutoFit/>
          </a:bodyPr>
          <a:lstStyle/>
          <a:p>
            <a:r>
              <a:rPr lang="en-US" sz="1600" dirty="0"/>
              <a:t>Regular map</a:t>
            </a:r>
          </a:p>
        </p:txBody>
      </p:sp>
      <p:sp>
        <p:nvSpPr>
          <p:cNvPr id="24" name="TextBox 23">
            <a:extLst>
              <a:ext uri="{FF2B5EF4-FFF2-40B4-BE49-F238E27FC236}">
                <a16:creationId xmlns:a16="http://schemas.microsoft.com/office/drawing/2014/main" id="{F997DB28-AA2A-4990-92EF-D16833D10149}"/>
              </a:ext>
            </a:extLst>
          </p:cNvPr>
          <p:cNvSpPr txBox="1"/>
          <p:nvPr/>
        </p:nvSpPr>
        <p:spPr>
          <a:xfrm>
            <a:off x="4325026" y="5631205"/>
            <a:ext cx="4076372" cy="338554"/>
          </a:xfrm>
          <a:prstGeom prst="rect">
            <a:avLst/>
          </a:prstGeom>
          <a:noFill/>
        </p:spPr>
        <p:txBody>
          <a:bodyPr wrap="none" rtlCol="0">
            <a:spAutoFit/>
          </a:bodyPr>
          <a:lstStyle/>
          <a:p>
            <a:r>
              <a:rPr lang="en-US" sz="1600" dirty="0"/>
              <a:t>Overview + detail (large detail, small overview)</a:t>
            </a:r>
          </a:p>
        </p:txBody>
      </p:sp>
      <p:sp>
        <p:nvSpPr>
          <p:cNvPr id="25" name="TextBox 24">
            <a:extLst>
              <a:ext uri="{FF2B5EF4-FFF2-40B4-BE49-F238E27FC236}">
                <a16:creationId xmlns:a16="http://schemas.microsoft.com/office/drawing/2014/main" id="{3B3841E5-9DCD-4B11-B158-B02C67DECAD8}"/>
              </a:ext>
            </a:extLst>
          </p:cNvPr>
          <p:cNvSpPr txBox="1"/>
          <p:nvPr/>
        </p:nvSpPr>
        <p:spPr>
          <a:xfrm>
            <a:off x="8468214" y="5631205"/>
            <a:ext cx="3098925" cy="338554"/>
          </a:xfrm>
          <a:prstGeom prst="rect">
            <a:avLst/>
          </a:prstGeom>
          <a:noFill/>
        </p:spPr>
        <p:txBody>
          <a:bodyPr wrap="none" rtlCol="0">
            <a:spAutoFit/>
          </a:bodyPr>
          <a:lstStyle/>
          <a:p>
            <a:r>
              <a:rPr lang="en-US" sz="1600" dirty="0"/>
              <a:t>Focus + context (fisheye distortion)</a:t>
            </a:r>
          </a:p>
        </p:txBody>
      </p:sp>
    </p:spTree>
    <p:extLst>
      <p:ext uri="{BB962C8B-B14F-4D97-AF65-F5344CB8AC3E}">
        <p14:creationId xmlns:p14="http://schemas.microsoft.com/office/powerpoint/2010/main" val="337253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7372834" cy="4351338"/>
          </a:xfrm>
        </p:spPr>
        <p:txBody>
          <a:bodyPr>
            <a:normAutofit/>
          </a:bodyPr>
          <a:lstStyle/>
          <a:p>
            <a:pPr marL="0" indent="0">
              <a:buNone/>
            </a:pPr>
            <a:r>
              <a:rPr lang="en-US" b="1" dirty="0"/>
              <a:t>2. Presenting all data or data of interest?</a:t>
            </a:r>
          </a:p>
          <a:p>
            <a:pPr marL="0" indent="0">
              <a:buNone/>
            </a:pPr>
            <a:endParaRPr lang="en-US" b="1" dirty="0"/>
          </a:p>
          <a:p>
            <a:pPr marL="0" indent="0">
              <a:buNone/>
            </a:pPr>
            <a:r>
              <a:rPr lang="en-US" b="1" dirty="0"/>
              <a:t>Fisheye distortion</a:t>
            </a:r>
            <a:r>
              <a:rPr lang="en-US" dirty="0"/>
              <a:t> </a:t>
            </a:r>
            <a:r>
              <a:rPr lang="en-US" sz="2000" dirty="0"/>
              <a:t>(</a:t>
            </a:r>
            <a:r>
              <a:rPr lang="en-US" sz="2000" dirty="0">
                <a:hlinkClick r:id="rId3"/>
              </a:rPr>
              <a:t>Sarkar and Brown, 1994</a:t>
            </a:r>
            <a:r>
              <a:rPr lang="en-US" sz="2000" dirty="0"/>
              <a:t>)</a:t>
            </a:r>
            <a:endParaRPr lang="en-US" dirty="0"/>
          </a:p>
          <a:p>
            <a:pPr lvl="1"/>
            <a:r>
              <a:rPr lang="en-US" dirty="0"/>
              <a:t>Push points that are close to the focus away from it</a:t>
            </a:r>
          </a:p>
          <a:p>
            <a:pPr lvl="1"/>
            <a:r>
              <a:rPr lang="en-US" dirty="0"/>
              <a:t>Parametric mapping from current</a:t>
            </a:r>
            <a:br>
              <a:rPr lang="en-US" dirty="0"/>
            </a:br>
            <a:r>
              <a:rPr lang="en-US" dirty="0"/>
              <a:t>distance (to focus) </a:t>
            </a:r>
            <a:r>
              <a:rPr lang="en-US" i="1" dirty="0"/>
              <a:t>d</a:t>
            </a:r>
            <a:r>
              <a:rPr lang="en-US" dirty="0"/>
              <a:t> to new distance </a:t>
            </a:r>
            <a:r>
              <a:rPr lang="en-US" i="1" dirty="0"/>
              <a:t>d’</a:t>
            </a:r>
          </a:p>
          <a:p>
            <a:pPr lvl="1"/>
            <a:r>
              <a:rPr lang="en-US" dirty="0"/>
              <a:t>Magnification factor </a:t>
            </a:r>
            <a:r>
              <a:rPr lang="en-US" i="1" dirty="0"/>
              <a:t>m</a:t>
            </a:r>
            <a:r>
              <a:rPr lang="en-US" dirty="0"/>
              <a:t> defines how far points are pushed away from focus</a:t>
            </a:r>
          </a:p>
          <a:p>
            <a:pPr lvl="1"/>
            <a:r>
              <a:rPr lang="en-US" dirty="0"/>
              <a:t>Only affect points</a:t>
            </a:r>
            <a:br>
              <a:rPr lang="en-US" dirty="0"/>
            </a:br>
            <a:r>
              <a:rPr lang="en-US" dirty="0"/>
              <a:t>with </a:t>
            </a:r>
            <a:r>
              <a:rPr lang="en-US" i="1" dirty="0"/>
              <a:t>d</a:t>
            </a:r>
            <a:r>
              <a:rPr lang="en-US" dirty="0"/>
              <a:t> &lt; </a:t>
            </a:r>
            <a:r>
              <a:rPr lang="en-US" i="1" dirty="0" err="1"/>
              <a:t>d</a:t>
            </a:r>
            <a:r>
              <a:rPr lang="en-US" i="1" baseline="-25000" dirty="0" err="1"/>
              <a:t>max</a:t>
            </a:r>
            <a:endParaRPr lang="en-US" i="1" baseline="-25000" dirty="0"/>
          </a:p>
          <a:p>
            <a:pPr marL="0" indent="0">
              <a:buNone/>
            </a:pPr>
            <a:endParaRPr lang="en-US" b="0" dirty="0"/>
          </a:p>
          <a:p>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C565AE7-9DA6-42C1-A021-99D90ADCCAD9}"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43</a:t>
            </a:fld>
            <a:endParaRPr lang="aa-ET"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B2D0C1-F219-4ABD-A7DA-A26F3BF514DC}"/>
                  </a:ext>
                </a:extLst>
              </p:cNvPr>
              <p:cNvSpPr txBox="1"/>
              <p:nvPr/>
            </p:nvSpPr>
            <p:spPr>
              <a:xfrm>
                <a:off x="4478522" y="4849966"/>
                <a:ext cx="3613938" cy="1377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+1)∙</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𝑚𝑎𝑥</m:t>
                                  </m:r>
                                </m:sub>
                              </m:sSub>
                            </m:den>
                          </m:f>
                        </m:num>
                        <m:den>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𝑚𝑎𝑥</m:t>
                                  </m:r>
                                </m:sub>
                              </m:sSub>
                            </m:den>
                          </m:f>
                          <m:r>
                            <a:rPr lang="en-US" sz="2400" b="0" i="1" smtClean="0">
                              <a:latin typeface="Cambria Math" panose="02040503050406030204" pitchFamily="18" charset="0"/>
                              <a:ea typeface="Cambria Math" panose="02040503050406030204" pitchFamily="18" charset="0"/>
                            </a:rPr>
                            <m:t>+1</m:t>
                          </m:r>
                        </m:den>
                      </m:f>
                    </m:oMath>
                  </m:oMathPara>
                </a14:m>
                <a:endParaRPr lang="en-DE" sz="2400" dirty="0"/>
              </a:p>
            </p:txBody>
          </p:sp>
        </mc:Choice>
        <mc:Fallback xmlns="">
          <p:sp>
            <p:nvSpPr>
              <p:cNvPr id="7" name="TextBox 6">
                <a:extLst>
                  <a:ext uri="{FF2B5EF4-FFF2-40B4-BE49-F238E27FC236}">
                    <a16:creationId xmlns:a16="http://schemas.microsoft.com/office/drawing/2014/main" id="{24B2D0C1-F219-4ABD-A7DA-A26F3BF514DC}"/>
                  </a:ext>
                </a:extLst>
              </p:cNvPr>
              <p:cNvSpPr txBox="1">
                <a:spLocks noRot="1" noChangeAspect="1" noMove="1" noResize="1" noEditPoints="1" noAdjustHandles="1" noChangeArrowheads="1" noChangeShapeType="1" noTextEdit="1"/>
              </p:cNvSpPr>
              <p:nvPr/>
            </p:nvSpPr>
            <p:spPr>
              <a:xfrm>
                <a:off x="4478522" y="4849966"/>
                <a:ext cx="3613938" cy="1377493"/>
              </a:xfrm>
              <a:prstGeom prst="rect">
                <a:avLst/>
              </a:prstGeom>
              <a:blipFill>
                <a:blip r:embed="rId4"/>
                <a:stretch>
                  <a:fillRect/>
                </a:stretch>
              </a:blipFill>
            </p:spPr>
            <p:txBody>
              <a:bodyPr/>
              <a:lstStyle/>
              <a:p>
                <a:r>
                  <a:rPr lang="en-DE">
                    <a:noFill/>
                  </a:rPr>
                  <a:t> </a:t>
                </a:r>
              </a:p>
            </p:txBody>
          </p:sp>
        </mc:Fallback>
      </mc:AlternateContent>
      <p:pic>
        <p:nvPicPr>
          <p:cNvPr id="19" name="Picture 18">
            <a:extLst>
              <a:ext uri="{FF2B5EF4-FFF2-40B4-BE49-F238E27FC236}">
                <a16:creationId xmlns:a16="http://schemas.microsoft.com/office/drawing/2014/main" id="{C9F77042-6C37-4692-9B47-7FEA16D67CA6}"/>
              </a:ext>
            </a:extLst>
          </p:cNvPr>
          <p:cNvPicPr>
            <a:picLocks noChangeAspect="1"/>
          </p:cNvPicPr>
          <p:nvPr/>
        </p:nvPicPr>
        <p:blipFill>
          <a:blip r:embed="rId5"/>
          <a:stretch>
            <a:fillRect/>
          </a:stretch>
        </p:blipFill>
        <p:spPr>
          <a:xfrm>
            <a:off x="8504954" y="1131352"/>
            <a:ext cx="2815967" cy="1118672"/>
          </a:xfrm>
          <a:prstGeom prst="rect">
            <a:avLst/>
          </a:prstGeom>
        </p:spPr>
      </p:pic>
      <p:pic>
        <p:nvPicPr>
          <p:cNvPr id="20" name="Picture 19">
            <a:extLst>
              <a:ext uri="{FF2B5EF4-FFF2-40B4-BE49-F238E27FC236}">
                <a16:creationId xmlns:a16="http://schemas.microsoft.com/office/drawing/2014/main" id="{05DE7183-CAE9-477C-90E5-D6E4CFC5273A}"/>
              </a:ext>
            </a:extLst>
          </p:cNvPr>
          <p:cNvPicPr>
            <a:picLocks noChangeAspect="1"/>
          </p:cNvPicPr>
          <p:nvPr/>
        </p:nvPicPr>
        <p:blipFill>
          <a:blip r:embed="rId6"/>
          <a:stretch>
            <a:fillRect/>
          </a:stretch>
        </p:blipFill>
        <p:spPr>
          <a:xfrm>
            <a:off x="8504953" y="2351326"/>
            <a:ext cx="2815967" cy="1118672"/>
          </a:xfrm>
          <a:prstGeom prst="rect">
            <a:avLst/>
          </a:prstGeom>
        </p:spPr>
      </p:pic>
      <p:pic>
        <p:nvPicPr>
          <p:cNvPr id="21" name="Picture 20">
            <a:extLst>
              <a:ext uri="{FF2B5EF4-FFF2-40B4-BE49-F238E27FC236}">
                <a16:creationId xmlns:a16="http://schemas.microsoft.com/office/drawing/2014/main" id="{BC19AA31-2E4D-400B-A336-2F7192F85946}"/>
              </a:ext>
            </a:extLst>
          </p:cNvPr>
          <p:cNvPicPr>
            <a:picLocks noChangeAspect="1"/>
          </p:cNvPicPr>
          <p:nvPr/>
        </p:nvPicPr>
        <p:blipFill>
          <a:blip r:embed="rId7"/>
          <a:stretch>
            <a:fillRect/>
          </a:stretch>
        </p:blipFill>
        <p:spPr>
          <a:xfrm>
            <a:off x="8504954" y="3571300"/>
            <a:ext cx="2815967" cy="1118672"/>
          </a:xfrm>
          <a:prstGeom prst="rect">
            <a:avLst/>
          </a:prstGeom>
        </p:spPr>
      </p:pic>
      <p:pic>
        <p:nvPicPr>
          <p:cNvPr id="22" name="Picture 21">
            <a:extLst>
              <a:ext uri="{FF2B5EF4-FFF2-40B4-BE49-F238E27FC236}">
                <a16:creationId xmlns:a16="http://schemas.microsoft.com/office/drawing/2014/main" id="{80C86E4C-E47E-4DEA-9550-60AE31DC3A9D}"/>
              </a:ext>
            </a:extLst>
          </p:cNvPr>
          <p:cNvPicPr>
            <a:picLocks noChangeAspect="1"/>
          </p:cNvPicPr>
          <p:nvPr/>
        </p:nvPicPr>
        <p:blipFill>
          <a:blip r:embed="rId8"/>
          <a:stretch>
            <a:fillRect/>
          </a:stretch>
        </p:blipFill>
        <p:spPr>
          <a:xfrm>
            <a:off x="8504954" y="4791273"/>
            <a:ext cx="2815967" cy="1118672"/>
          </a:xfrm>
          <a:prstGeom prst="rect">
            <a:avLst/>
          </a:prstGeom>
        </p:spPr>
      </p:pic>
    </p:spTree>
    <p:extLst>
      <p:ext uri="{BB962C8B-B14F-4D97-AF65-F5344CB8AC3E}">
        <p14:creationId xmlns:p14="http://schemas.microsoft.com/office/powerpoint/2010/main" val="3705670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3. Presenting multiple views in space or in time?</a:t>
            </a:r>
          </a:p>
          <a:p>
            <a:r>
              <a:rPr lang="en-US" dirty="0"/>
              <a:t>To understand complex data, we often need multiple views, each concentrating on different aspects of the data</a:t>
            </a:r>
          </a:p>
          <a:p>
            <a:r>
              <a:rPr lang="en-US" dirty="0"/>
              <a:t>Such multiple views can be presented</a:t>
            </a:r>
          </a:p>
          <a:p>
            <a:pPr lvl="1"/>
            <a:r>
              <a:rPr lang="en-US" b="1" dirty="0"/>
              <a:t>In space: </a:t>
            </a:r>
            <a:r>
              <a:rPr lang="en-US" dirty="0"/>
              <a:t>Side by side</a:t>
            </a:r>
          </a:p>
          <a:p>
            <a:pPr lvl="1"/>
            <a:r>
              <a:rPr lang="en-US" b="1" dirty="0"/>
              <a:t>In time: </a:t>
            </a:r>
            <a:r>
              <a:rPr lang="en-US" dirty="0"/>
              <a:t>One after the other </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019A89C4-53A3-4F8E-A31E-53892A89CB50}"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44</a:t>
            </a:fld>
            <a:endParaRPr lang="aa-ET" dirty="0"/>
          </a:p>
        </p:txBody>
      </p:sp>
    </p:spTree>
    <p:extLst>
      <p:ext uri="{BB962C8B-B14F-4D97-AF65-F5344CB8AC3E}">
        <p14:creationId xmlns:p14="http://schemas.microsoft.com/office/powerpoint/2010/main" val="4237741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3. Presenting multiple views in space or in time?</a:t>
            </a:r>
          </a:p>
          <a:p>
            <a:pPr marL="0" indent="0">
              <a:buNone/>
            </a:pPr>
            <a:r>
              <a:rPr lang="en-US" b="1" dirty="0"/>
              <a:t>Arranging views in space</a:t>
            </a:r>
          </a:p>
          <a:p>
            <a:pPr lvl="1"/>
            <a:r>
              <a:rPr lang="en-US" b="1" dirty="0"/>
              <a:t>Fixed: </a:t>
            </a:r>
            <a:r>
              <a:rPr lang="en-US" dirty="0"/>
              <a:t>Fixed arrangement designed by expert for efficiency</a:t>
            </a:r>
          </a:p>
          <a:p>
            <a:pPr lvl="2"/>
            <a:r>
              <a:rPr lang="en-US" dirty="0"/>
              <a:t>No effort required on user side</a:t>
            </a:r>
          </a:p>
          <a:p>
            <a:pPr lvl="2"/>
            <a:r>
              <a:rPr lang="en-US" dirty="0"/>
              <a:t>No flexibility (cannot adjust view size or adapt to device)</a:t>
            </a:r>
          </a:p>
          <a:p>
            <a:pPr lvl="1"/>
            <a:r>
              <a:rPr lang="en-US" b="1" dirty="0"/>
              <a:t>Free: </a:t>
            </a:r>
            <a:r>
              <a:rPr lang="en-US" dirty="0"/>
              <a:t>Users arrange views freely</a:t>
            </a:r>
          </a:p>
          <a:p>
            <a:pPr lvl="2"/>
            <a:r>
              <a:rPr lang="en-US" dirty="0"/>
              <a:t>View arrangement can be costly to set up</a:t>
            </a:r>
          </a:p>
          <a:p>
            <a:pPr lvl="2"/>
            <a:r>
              <a:rPr lang="en-US" dirty="0"/>
              <a:t>Full flexibility</a:t>
            </a:r>
          </a:p>
          <a:p>
            <a:pPr lvl="1"/>
            <a:r>
              <a:rPr lang="en-US" b="1" dirty="0"/>
              <a:t>Constrained:</a:t>
            </a:r>
            <a:r>
              <a:rPr lang="en-US" dirty="0"/>
              <a:t> Users refine pre-defined arrangement within reasonable bounds</a:t>
            </a:r>
          </a:p>
          <a:p>
            <a:pPr lvl="2"/>
            <a:r>
              <a:rPr lang="en-US" dirty="0"/>
              <a:t>Compromise between costs and flexibility</a:t>
            </a:r>
          </a:p>
          <a:p>
            <a:pPr lvl="2"/>
            <a:r>
              <a:rPr lang="en-US" dirty="0"/>
              <a:t>Useful constraints: Overlap-free partition of view space, maintain aspect ratio of views</a:t>
            </a:r>
          </a:p>
          <a:p>
            <a:pPr lvl="1"/>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1482087-9CD1-4C75-8D81-5D957954767B}"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45</a:t>
            </a:fld>
            <a:endParaRPr lang="aa-ET" dirty="0"/>
          </a:p>
        </p:txBody>
      </p:sp>
    </p:spTree>
    <p:extLst>
      <p:ext uri="{BB962C8B-B14F-4D97-AF65-F5344CB8AC3E}">
        <p14:creationId xmlns:p14="http://schemas.microsoft.com/office/powerpoint/2010/main" val="3816117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3. Presenting multiple views in space or in time?</a:t>
            </a:r>
          </a:p>
          <a:p>
            <a:pPr marL="0" indent="0">
              <a:buNone/>
            </a:pPr>
            <a:r>
              <a:rPr lang="en-US" b="1" dirty="0"/>
              <a:t>Arranging views in space</a:t>
            </a:r>
          </a:p>
          <a:p>
            <a:pPr marL="0" indent="0">
              <a:buNone/>
            </a:pPr>
            <a:endParaRPr lang="en-US" b="1"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3841150-E9EB-430B-B744-19427E6A7144}"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46</a:t>
            </a:fld>
            <a:endParaRPr lang="aa-ET" dirty="0"/>
          </a:p>
        </p:txBody>
      </p:sp>
      <p:pic>
        <p:nvPicPr>
          <p:cNvPr id="7" name="Picture 6">
            <a:extLst>
              <a:ext uri="{FF2B5EF4-FFF2-40B4-BE49-F238E27FC236}">
                <a16:creationId xmlns:a16="http://schemas.microsoft.com/office/drawing/2014/main" id="{68481450-392B-45EA-9F25-E06F72CA7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037" y="3216474"/>
            <a:ext cx="5524499" cy="2652712"/>
          </a:xfrm>
          <a:prstGeom prst="rect">
            <a:avLst/>
          </a:prstGeom>
        </p:spPr>
      </p:pic>
      <p:pic>
        <p:nvPicPr>
          <p:cNvPr id="10" name="Picture 9">
            <a:extLst>
              <a:ext uri="{FF2B5EF4-FFF2-40B4-BE49-F238E27FC236}">
                <a16:creationId xmlns:a16="http://schemas.microsoft.com/office/drawing/2014/main" id="{0935060E-ADD2-4737-8161-B46FBFDA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16474"/>
            <a:ext cx="4991591" cy="2652712"/>
          </a:xfrm>
          <a:prstGeom prst="rect">
            <a:avLst/>
          </a:prstGeom>
        </p:spPr>
      </p:pic>
      <p:sp>
        <p:nvSpPr>
          <p:cNvPr id="3" name="TextBox 2">
            <a:extLst>
              <a:ext uri="{FF2B5EF4-FFF2-40B4-BE49-F238E27FC236}">
                <a16:creationId xmlns:a16="http://schemas.microsoft.com/office/drawing/2014/main" id="{DFDA0D0E-D98C-42C0-9CFB-4A212DB69CB2}"/>
              </a:ext>
            </a:extLst>
          </p:cNvPr>
          <p:cNvSpPr txBox="1"/>
          <p:nvPr/>
        </p:nvSpPr>
        <p:spPr>
          <a:xfrm>
            <a:off x="838200" y="5869186"/>
            <a:ext cx="3960700" cy="307777"/>
          </a:xfrm>
          <a:prstGeom prst="rect">
            <a:avLst/>
          </a:prstGeom>
          <a:noFill/>
        </p:spPr>
        <p:txBody>
          <a:bodyPr wrap="none" rtlCol="0">
            <a:spAutoFit/>
          </a:bodyPr>
          <a:lstStyle/>
          <a:p>
            <a:r>
              <a:rPr lang="en-US" sz="1400" dirty="0"/>
              <a:t>Graph visualization with multiple coordinated views</a:t>
            </a:r>
            <a:endParaRPr lang="en-DE" sz="1400" dirty="0"/>
          </a:p>
        </p:txBody>
      </p:sp>
      <p:sp>
        <p:nvSpPr>
          <p:cNvPr id="11" name="TextBox 10">
            <a:extLst>
              <a:ext uri="{FF2B5EF4-FFF2-40B4-BE49-F238E27FC236}">
                <a16:creationId xmlns:a16="http://schemas.microsoft.com/office/drawing/2014/main" id="{3CF2E0DB-9862-4C5C-AA93-031B143B053F}"/>
              </a:ext>
            </a:extLst>
          </p:cNvPr>
          <p:cNvSpPr txBox="1"/>
          <p:nvPr/>
        </p:nvSpPr>
        <p:spPr>
          <a:xfrm>
            <a:off x="5976037" y="5869186"/>
            <a:ext cx="3394327" cy="307777"/>
          </a:xfrm>
          <a:prstGeom prst="rect">
            <a:avLst/>
          </a:prstGeom>
          <a:noFill/>
        </p:spPr>
        <p:txBody>
          <a:bodyPr wrap="none" rtlCol="0">
            <a:spAutoFit/>
          </a:bodyPr>
          <a:lstStyle/>
          <a:p>
            <a:r>
              <a:rPr lang="en-US" sz="1400" dirty="0"/>
              <a:t>Multi-view visualization of multivariate data</a:t>
            </a:r>
            <a:endParaRPr lang="en-DE" sz="1400" dirty="0"/>
          </a:p>
        </p:txBody>
      </p:sp>
    </p:spTree>
    <p:extLst>
      <p:ext uri="{BB962C8B-B14F-4D97-AF65-F5344CB8AC3E}">
        <p14:creationId xmlns:p14="http://schemas.microsoft.com/office/powerpoint/2010/main" val="4276423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noAutofit/>
          </a:bodyPr>
          <a:lstStyle/>
          <a:p>
            <a:pPr marL="0" indent="0">
              <a:buNone/>
            </a:pPr>
            <a:r>
              <a:rPr lang="en-US" b="1" dirty="0"/>
              <a:t>3. Presenting multiple views in space or in time?</a:t>
            </a:r>
          </a:p>
          <a:p>
            <a:pPr marL="0" indent="0">
              <a:buNone/>
            </a:pPr>
            <a:r>
              <a:rPr lang="en-US" b="1" dirty="0"/>
              <a:t>Arranging views in space</a:t>
            </a:r>
          </a:p>
          <a:p>
            <a:pPr lvl="1"/>
            <a:r>
              <a:rPr lang="en-US" dirty="0">
                <a:solidFill>
                  <a:schemeClr val="accent1">
                    <a:lumMod val="60000"/>
                    <a:lumOff val="40000"/>
                  </a:schemeClr>
                </a:solidFill>
              </a:rPr>
              <a:t>Think about: How should a visual representation respond to size changes?</a:t>
            </a:r>
          </a:p>
          <a:p>
            <a:pPr lvl="1"/>
            <a:endParaRPr lang="en-US" dirty="0"/>
          </a:p>
          <a:p>
            <a:pPr lvl="1"/>
            <a:r>
              <a:rPr lang="en-US" dirty="0"/>
              <a:t>Answers can be found in recent research</a:t>
            </a:r>
            <a:br>
              <a:rPr lang="en-US" dirty="0"/>
            </a:br>
            <a:r>
              <a:rPr lang="en-US" dirty="0"/>
              <a:t>on </a:t>
            </a:r>
            <a:r>
              <a:rPr lang="en-US" b="1" dirty="0"/>
              <a:t>“Responsive Visualization”</a:t>
            </a:r>
            <a:r>
              <a:rPr lang="en-US" dirty="0"/>
              <a:t> </a:t>
            </a:r>
            <a:r>
              <a:rPr lang="en-US" sz="1800" dirty="0"/>
              <a:t>(</a:t>
            </a:r>
            <a:r>
              <a:rPr lang="en-US" sz="1800" dirty="0" err="1">
                <a:hlinkClick r:id="rId3"/>
              </a:rPr>
              <a:t>Hoffswell</a:t>
            </a:r>
            <a:r>
              <a:rPr lang="en-US" sz="1800" dirty="0">
                <a:hlinkClick r:id="rId3"/>
              </a:rPr>
              <a:t> et al., 2020</a:t>
            </a:r>
            <a:r>
              <a:rPr lang="en-US" sz="1800" dirty="0"/>
              <a:t>)</a:t>
            </a: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A89C7677-788A-4E83-91A9-D43AB7036233}"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47</a:t>
            </a:fld>
            <a:endParaRPr lang="aa-ET" dirty="0"/>
          </a:p>
        </p:txBody>
      </p:sp>
    </p:spTree>
    <p:extLst>
      <p:ext uri="{BB962C8B-B14F-4D97-AF65-F5344CB8AC3E}">
        <p14:creationId xmlns:p14="http://schemas.microsoft.com/office/powerpoint/2010/main" val="4046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199" y="1825625"/>
            <a:ext cx="10981073" cy="4351338"/>
          </a:xfrm>
        </p:spPr>
        <p:txBody>
          <a:bodyPr>
            <a:noAutofit/>
          </a:bodyPr>
          <a:lstStyle/>
          <a:p>
            <a:pPr marL="0" indent="0">
              <a:buNone/>
            </a:pPr>
            <a:r>
              <a:rPr lang="en-US" b="1" dirty="0"/>
              <a:t>3. Presenting multiple views in space or in time?</a:t>
            </a:r>
          </a:p>
          <a:p>
            <a:pPr marL="0" indent="0">
              <a:buNone/>
            </a:pPr>
            <a:r>
              <a:rPr lang="en-US" b="1" dirty="0"/>
              <a:t>Presenting multiple views in time</a:t>
            </a:r>
          </a:p>
          <a:p>
            <a:r>
              <a:rPr lang="en-US" dirty="0"/>
              <a:t>Sequencing views in time</a:t>
            </a:r>
          </a:p>
          <a:p>
            <a:pPr lvl="1"/>
            <a:r>
              <a:rPr lang="en-US" b="1" dirty="0"/>
              <a:t>Slide show: </a:t>
            </a:r>
            <a:r>
              <a:rPr lang="en-US" dirty="0"/>
              <a:t>slow progression of views</a:t>
            </a:r>
            <a:endParaRPr lang="en-US" b="1" dirty="0"/>
          </a:p>
          <a:p>
            <a:pPr lvl="1"/>
            <a:r>
              <a:rPr lang="en-US" b="1" dirty="0"/>
              <a:t>Animation:</a:t>
            </a:r>
            <a:r>
              <a:rPr lang="en-US" dirty="0"/>
              <a:t> many views per time unit (see assignments for </a:t>
            </a:r>
            <a:r>
              <a:rPr lang="en-US"/>
              <a:t>learning more!)</a:t>
            </a:r>
            <a:endParaRPr lang="en-US" dirty="0"/>
          </a:p>
          <a:p>
            <a:r>
              <a:rPr lang="en-US" dirty="0"/>
              <a:t>Pros &amp; cons</a:t>
            </a:r>
          </a:p>
          <a:p>
            <a:pPr lvl="1"/>
            <a:r>
              <a:rPr lang="en-US" dirty="0"/>
              <a:t>Spatial arrangement allows for detailed comparison</a:t>
            </a:r>
          </a:p>
          <a:p>
            <a:pPr lvl="1"/>
            <a:r>
              <a:rPr lang="en-US" dirty="0"/>
              <a:t>Temporal sequence is suited to represent development over time</a:t>
            </a:r>
          </a:p>
          <a:p>
            <a:pPr lvl="1"/>
            <a:r>
              <a:rPr lang="en-US" dirty="0"/>
              <a:t>Animations can be difficult to follow (need careful design and interactive control)</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2103A206-11C0-403A-A04E-ACBE212B8E09}"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48</a:t>
            </a:fld>
            <a:endParaRPr lang="aa-ET" dirty="0"/>
          </a:p>
        </p:txBody>
      </p:sp>
    </p:spTree>
    <p:extLst>
      <p:ext uri="{BB962C8B-B14F-4D97-AF65-F5344CB8AC3E}">
        <p14:creationId xmlns:p14="http://schemas.microsoft.com/office/powerpoint/2010/main" val="2481710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Summary</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dirty="0"/>
              <a:t>For designing high-quality visual representations we need to know</a:t>
            </a:r>
          </a:p>
          <a:p>
            <a:endParaRPr lang="en-US" dirty="0"/>
          </a:p>
          <a:p>
            <a:r>
              <a:rPr lang="en-US" b="1" dirty="0">
                <a:solidFill>
                  <a:schemeClr val="bg2"/>
                </a:solidFill>
              </a:rPr>
              <a:t>How to encode data visually?</a:t>
            </a:r>
          </a:p>
          <a:p>
            <a:r>
              <a:rPr lang="en-US" b="1" dirty="0">
                <a:solidFill>
                  <a:schemeClr val="bg2"/>
                </a:solidFill>
              </a:rPr>
              <a:t>How to present data meaningfully?</a:t>
            </a:r>
          </a:p>
          <a:p>
            <a:endParaRPr lang="en-US" b="1" dirty="0"/>
          </a:p>
          <a:p>
            <a:endParaRPr lang="en-US" b="1" dirty="0"/>
          </a:p>
          <a:p>
            <a:pPr marL="0" indent="0" algn="ctr">
              <a:buNone/>
            </a:pPr>
            <a:r>
              <a:rPr lang="en-US" dirty="0"/>
              <a:t>We now know </a:t>
            </a:r>
            <a:r>
              <a:rPr lang="en-US" b="1" dirty="0"/>
              <a:t>how data can be encoded and presented visually</a:t>
            </a:r>
            <a:r>
              <a:rPr lang="en-US" dirty="0"/>
              <a:t>. Next, we </a:t>
            </a:r>
            <a:r>
              <a:rPr lang="en-US" b="1" dirty="0"/>
              <a:t>look at concrete visualization techniques </a:t>
            </a:r>
            <a:r>
              <a:rPr lang="en-US" dirty="0"/>
              <a:t>for different data classes.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7D077BBF-B1F5-4821-9D16-263C12BD46C8}"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49</a:t>
            </a:fld>
            <a:endParaRPr lang="aa-ET" dirty="0"/>
          </a:p>
        </p:txBody>
      </p:sp>
    </p:spTree>
    <p:extLst>
      <p:ext uri="{BB962C8B-B14F-4D97-AF65-F5344CB8AC3E}">
        <p14:creationId xmlns:p14="http://schemas.microsoft.com/office/powerpoint/2010/main" val="255874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Motivation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Illustration of the representation effect</a:t>
            </a:r>
          </a:p>
          <a:p>
            <a:r>
              <a:rPr lang="en-US" dirty="0"/>
              <a:t>Data: Temporal data with number of people reported sick per day</a:t>
            </a:r>
          </a:p>
          <a:p>
            <a:r>
              <a:rPr lang="en-US" dirty="0"/>
              <a:t>Representation: Visual mapping using different visualization techniques and different parameterizations</a:t>
            </a:r>
          </a:p>
          <a:p>
            <a:pPr lvl="1"/>
            <a:r>
              <a:rPr lang="en-US" dirty="0"/>
              <a:t>Line plot</a:t>
            </a:r>
          </a:p>
          <a:p>
            <a:pPr lvl="1"/>
            <a:r>
              <a:rPr lang="en-US" dirty="0"/>
              <a:t>Spiral display</a:t>
            </a:r>
          </a:p>
          <a:p>
            <a:pPr lvl="2"/>
            <a:r>
              <a:rPr lang="en-US" dirty="0"/>
              <a:t>Cycle length 32 days</a:t>
            </a:r>
          </a:p>
          <a:p>
            <a:pPr lvl="2"/>
            <a:r>
              <a:rPr lang="en-US" dirty="0"/>
              <a:t>Cycle length 28 days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75D57B40-8BA0-4869-9AB5-791241E3AD0F}"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a:t>
            </a:fld>
            <a:endParaRPr lang="aa-ET" dirty="0"/>
          </a:p>
        </p:txBody>
      </p:sp>
    </p:spTree>
    <p:extLst>
      <p:ext uri="{BB962C8B-B14F-4D97-AF65-F5344CB8AC3E}">
        <p14:creationId xmlns:p14="http://schemas.microsoft.com/office/powerpoint/2010/main" val="417861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Assignments</a:t>
            </a:r>
          </a:p>
        </p:txBody>
      </p:sp>
      <p:sp>
        <p:nvSpPr>
          <p:cNvPr id="7" name="Content Placeholder 6">
            <a:extLst>
              <a:ext uri="{FF2B5EF4-FFF2-40B4-BE49-F238E27FC236}">
                <a16:creationId xmlns:a16="http://schemas.microsoft.com/office/drawing/2014/main" id="{C17CB716-B855-4A4F-A5B9-04842F3713B8}"/>
              </a:ext>
            </a:extLst>
          </p:cNvPr>
          <p:cNvSpPr>
            <a:spLocks noGrp="1"/>
          </p:cNvSpPr>
          <p:nvPr>
            <p:ph idx="1"/>
          </p:nvPr>
        </p:nvSpPr>
        <p:spPr/>
        <p:txBody>
          <a:bodyPr>
            <a:normAutofit/>
          </a:bodyPr>
          <a:lstStyle/>
          <a:p>
            <a:pPr marL="514350" indent="-514350">
              <a:buFont typeface="+mj-lt"/>
              <a:buAutoNum type="arabicPeriod"/>
            </a:pPr>
            <a:r>
              <a:rPr lang="en-US" dirty="0"/>
              <a:t>Learn more about </a:t>
            </a:r>
            <a:r>
              <a:rPr lang="en-US" b="1" dirty="0"/>
              <a:t>pre-attentive processing</a:t>
            </a:r>
            <a:r>
              <a:rPr lang="en-US" dirty="0"/>
              <a:t> at </a:t>
            </a:r>
            <a:r>
              <a:rPr lang="en-US" dirty="0">
                <a:hlinkClick r:id="rId3"/>
              </a:rPr>
              <a:t>https://www.csc2.ncsu.edu/faculty/healey/PP/</a:t>
            </a:r>
            <a:r>
              <a:rPr lang="en-US" dirty="0"/>
              <a:t>!</a:t>
            </a:r>
            <a:endParaRPr lang="en-DE" dirty="0"/>
          </a:p>
          <a:p>
            <a:pPr marL="514350" indent="-514350">
              <a:buFont typeface="+mj-lt"/>
              <a:buAutoNum type="arabicPeriod"/>
            </a:pPr>
            <a:r>
              <a:rPr lang="en-US" dirty="0"/>
              <a:t>Go to </a:t>
            </a:r>
            <a:r>
              <a:rPr lang="en-US" dirty="0">
                <a:hlinkClick r:id="rId4"/>
              </a:rPr>
              <a:t>https://colorbrewer2.org</a:t>
            </a:r>
            <a:r>
              <a:rPr lang="en-US" dirty="0"/>
              <a:t> and learn about </a:t>
            </a:r>
            <a:r>
              <a:rPr lang="en-US" b="1" dirty="0"/>
              <a:t>sequential</a:t>
            </a:r>
            <a:r>
              <a:rPr lang="en-US" dirty="0"/>
              <a:t>, </a:t>
            </a:r>
            <a:r>
              <a:rPr lang="en-US" b="1" dirty="0"/>
              <a:t>diverging</a:t>
            </a:r>
            <a:r>
              <a:rPr lang="en-US" dirty="0"/>
              <a:t>, and </a:t>
            </a:r>
            <a:r>
              <a:rPr lang="en-US" b="1" dirty="0"/>
              <a:t>qualitative</a:t>
            </a:r>
            <a:r>
              <a:rPr lang="en-US" dirty="0"/>
              <a:t> color scales!</a:t>
            </a:r>
          </a:p>
          <a:p>
            <a:pPr marL="514350" indent="-514350">
              <a:buFont typeface="+mj-lt"/>
              <a:buAutoNum type="arabicPeriod"/>
            </a:pPr>
            <a:r>
              <a:rPr lang="en-US" dirty="0"/>
              <a:t>Learn more about fisheye distortion at </a:t>
            </a:r>
            <a:r>
              <a:rPr lang="en-US" dirty="0">
                <a:hlinkClick r:id="rId5"/>
              </a:rPr>
              <a:t>https://observablehq.com/@benmaier</a:t>
            </a:r>
            <a:r>
              <a:rPr lang="en-US">
                <a:hlinkClick r:id="rId5"/>
              </a:rPr>
              <a:t>/a-visually-more-appealing-fisheye-function</a:t>
            </a:r>
            <a:r>
              <a:rPr lang="en-US" dirty="0"/>
              <a:t>!</a:t>
            </a:r>
          </a:p>
          <a:p>
            <a:pPr marL="514350" indent="-514350">
              <a:buFont typeface="+mj-lt"/>
              <a:buAutoNum type="arabicPeriod"/>
            </a:pPr>
            <a:r>
              <a:rPr lang="en-US" dirty="0"/>
              <a:t>Read “</a:t>
            </a:r>
            <a:r>
              <a:rPr lang="en-US" dirty="0">
                <a:hlinkClick r:id="rId6"/>
              </a:rPr>
              <a:t>Animation for Visualization: Opportunities and Drawbacks</a:t>
            </a:r>
            <a:r>
              <a:rPr lang="en-US" dirty="0"/>
              <a:t>” by </a:t>
            </a:r>
            <a:r>
              <a:rPr lang="en-US" dirty="0" err="1"/>
              <a:t>Danyel</a:t>
            </a:r>
            <a:r>
              <a:rPr lang="en-US" dirty="0"/>
              <a:t> Fisher!</a:t>
            </a:r>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E21F93DB-314F-491F-A0CA-88B7BE433DC8}"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50</a:t>
            </a:fld>
            <a:endParaRPr lang="aa-ET" dirty="0"/>
          </a:p>
        </p:txBody>
      </p:sp>
    </p:spTree>
    <p:extLst>
      <p:ext uri="{BB962C8B-B14F-4D97-AF65-F5344CB8AC3E}">
        <p14:creationId xmlns:p14="http://schemas.microsoft.com/office/powerpoint/2010/main" val="750397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C17CB716-B855-4A4F-A5B9-04842F3713B8}"/>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What does the representation effect tell us?</a:t>
            </a:r>
          </a:p>
          <a:p>
            <a:pPr marL="514350" indent="-514350">
              <a:buFont typeface="+mj-lt"/>
              <a:buAutoNum type="arabicPeriod"/>
            </a:pPr>
            <a:r>
              <a:rPr lang="en-US" dirty="0"/>
              <a:t>What are marks and visual variables? Give examples!</a:t>
            </a:r>
          </a:p>
          <a:p>
            <a:pPr marL="514350" indent="-514350">
              <a:buFont typeface="+mj-lt"/>
              <a:buAutoNum type="arabicPeriod"/>
            </a:pPr>
            <a:r>
              <a:rPr lang="en-US" dirty="0"/>
              <a:t>How would you select visual variables for the visual encoding?</a:t>
            </a:r>
          </a:p>
          <a:p>
            <a:pPr marL="514350" indent="-514350">
              <a:buFont typeface="+mj-lt"/>
              <a:buAutoNum type="arabicPeriod"/>
            </a:pPr>
            <a:r>
              <a:rPr lang="en-US" dirty="0"/>
              <a:t>Characterize color maps for identification and location tasks!</a:t>
            </a:r>
          </a:p>
          <a:p>
            <a:pPr marL="514350" indent="-514350">
              <a:buFont typeface="+mj-lt"/>
              <a:buAutoNum type="arabicPeriod"/>
            </a:pPr>
            <a:r>
              <a:rPr lang="en-US" dirty="0"/>
              <a:t>What is </a:t>
            </a:r>
            <a:r>
              <a:rPr lang="en-US"/>
              <a:t>pre-attentive processing?</a:t>
            </a:r>
            <a:endParaRPr lang="en-US" dirty="0"/>
          </a:p>
          <a:p>
            <a:pPr marL="514350" indent="-514350">
              <a:buFont typeface="+mj-lt"/>
              <a:buAutoNum type="arabicPeriod"/>
            </a:pPr>
            <a:r>
              <a:rPr lang="en-US" dirty="0"/>
              <a:t>What types of color maps are suited for what types of data?</a:t>
            </a:r>
          </a:p>
          <a:p>
            <a:pPr marL="514350" indent="-514350">
              <a:buFont typeface="+mj-lt"/>
              <a:buAutoNum type="arabicPeriod"/>
            </a:pPr>
            <a:r>
              <a:rPr lang="en-US" dirty="0"/>
              <a:t>How can </a:t>
            </a:r>
            <a:r>
              <a:rPr lang="en-US" dirty="0" err="1"/>
              <a:t>ColorBrewer</a:t>
            </a:r>
            <a:r>
              <a:rPr lang="en-US" dirty="0"/>
              <a:t> help us find suitable color maps?</a:t>
            </a:r>
          </a:p>
          <a:p>
            <a:pPr marL="514350" indent="-514350">
              <a:buFont typeface="+mj-lt"/>
              <a:buAutoNum type="arabicPeriod"/>
            </a:pPr>
            <a:r>
              <a:rPr lang="en-US" dirty="0"/>
              <a:t>What are the advantages of using multiple visual variables?</a:t>
            </a:r>
          </a:p>
          <a:p>
            <a:pPr marL="514350" indent="-514350">
              <a:buFont typeface="+mj-lt"/>
              <a:buAutoNum type="arabicPeriod"/>
            </a:pPr>
            <a:r>
              <a:rPr lang="en-US" dirty="0"/>
              <a:t>What can be benefits and problems when presenting data in 3D?</a:t>
            </a:r>
          </a:p>
          <a:p>
            <a:pPr marL="514350" indent="-514350">
              <a:buFont typeface="+mj-lt"/>
              <a:buAutoNum type="arabicPeriod"/>
            </a:pPr>
            <a:r>
              <a:rPr lang="en-US" dirty="0"/>
              <a:t>What is the difference between </a:t>
            </a:r>
            <a:r>
              <a:rPr lang="en-US" dirty="0" err="1"/>
              <a:t>overview+detail</a:t>
            </a:r>
            <a:r>
              <a:rPr lang="en-US" dirty="0"/>
              <a:t> and </a:t>
            </a:r>
            <a:r>
              <a:rPr lang="en-US" dirty="0" err="1"/>
              <a:t>focus+context</a:t>
            </a:r>
            <a:r>
              <a:rPr lang="en-US" dirty="0"/>
              <a:t>?</a:t>
            </a:r>
          </a:p>
          <a:p>
            <a:pPr marL="514350" indent="-514350">
              <a:buFont typeface="+mj-lt"/>
              <a:buAutoNum type="arabicPeriod"/>
            </a:pPr>
            <a:r>
              <a:rPr lang="en-US" dirty="0"/>
              <a:t>How can views be arranged in space and be sequenced in time?</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DB32EC0C-8AB3-408A-9754-0D27210CBF4F}"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51</a:t>
            </a:fld>
            <a:endParaRPr lang="aa-ET" dirty="0"/>
          </a:p>
        </p:txBody>
      </p:sp>
    </p:spTree>
    <p:extLst>
      <p:ext uri="{BB962C8B-B14F-4D97-AF65-F5344CB8AC3E}">
        <p14:creationId xmlns:p14="http://schemas.microsoft.com/office/powerpoint/2010/main" val="368296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Motivation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3825240" cy="4351338"/>
          </a:xfrm>
        </p:spPr>
        <p:txBody>
          <a:bodyPr/>
          <a:lstStyle/>
          <a:p>
            <a:pPr marL="0" indent="0">
              <a:buNone/>
            </a:pPr>
            <a:r>
              <a:rPr lang="en-US" b="1" dirty="0"/>
              <a:t>Illustration of the representation effect</a:t>
            </a:r>
          </a:p>
          <a:p>
            <a:r>
              <a:rPr lang="en-US" dirty="0"/>
              <a:t>Line plot</a:t>
            </a:r>
          </a:p>
          <a:p>
            <a:pPr lvl="1"/>
            <a:r>
              <a:rPr lang="en-US" dirty="0"/>
              <a:t>We can locate peaks</a:t>
            </a:r>
          </a:p>
          <a:p>
            <a:pPr lvl="1"/>
            <a:r>
              <a:rPr lang="en-US" dirty="0"/>
              <a:t>We see phases of moderate and low numbers of cases</a:t>
            </a:r>
          </a:p>
          <a:p>
            <a:pPr lvl="1"/>
            <a:r>
              <a:rPr lang="en-US" dirty="0"/>
              <a:t>We do not see a clear trend</a:t>
            </a:r>
          </a:p>
          <a:p>
            <a:pPr lvl="1"/>
            <a:r>
              <a:rPr lang="en-US" dirty="0">
                <a:solidFill>
                  <a:schemeClr val="accent1">
                    <a:lumMod val="60000"/>
                    <a:lumOff val="40000"/>
                  </a:schemeClr>
                </a:solidFill>
              </a:rPr>
              <a:t>Think about: Are there any cyclic patterns?</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6754D573-2BF9-4029-B83F-0791F5418D07}"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6</a:t>
            </a:fld>
            <a:endParaRPr lang="aa-ET" dirty="0"/>
          </a:p>
        </p:txBody>
      </p:sp>
      <p:pic>
        <p:nvPicPr>
          <p:cNvPr id="7" name="Picture 6">
            <a:extLst>
              <a:ext uri="{FF2B5EF4-FFF2-40B4-BE49-F238E27FC236}">
                <a16:creationId xmlns:a16="http://schemas.microsoft.com/office/drawing/2014/main" id="{6DD9C4CE-D125-42D5-A676-A75BD4777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111" y="3088640"/>
            <a:ext cx="6574689" cy="2645436"/>
          </a:xfrm>
          <a:prstGeom prst="rect">
            <a:avLst/>
          </a:prstGeom>
        </p:spPr>
      </p:pic>
    </p:spTree>
    <p:extLst>
      <p:ext uri="{BB962C8B-B14F-4D97-AF65-F5344CB8AC3E}">
        <p14:creationId xmlns:p14="http://schemas.microsoft.com/office/powerpoint/2010/main" val="333429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Motivation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93BB3240-E56A-4B9D-8FB1-A72CDA9F1E64}"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7</a:t>
            </a:fld>
            <a:endParaRPr lang="aa-ET" dirty="0"/>
          </a:p>
        </p:txBody>
      </p:sp>
      <p:pic>
        <p:nvPicPr>
          <p:cNvPr id="10" name="Picture 9">
            <a:extLst>
              <a:ext uri="{FF2B5EF4-FFF2-40B4-BE49-F238E27FC236}">
                <a16:creationId xmlns:a16="http://schemas.microsoft.com/office/drawing/2014/main" id="{05C66DE5-3255-47FD-AD81-D94616E66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2" y="2349627"/>
            <a:ext cx="4535987" cy="3715576"/>
          </a:xfrm>
          <a:prstGeom prst="rect">
            <a:avLst/>
          </a:prstGeom>
        </p:spPr>
      </p:pic>
      <p:pic>
        <p:nvPicPr>
          <p:cNvPr id="9" name="Picture 8">
            <a:extLst>
              <a:ext uri="{FF2B5EF4-FFF2-40B4-BE49-F238E27FC236}">
                <a16:creationId xmlns:a16="http://schemas.microsoft.com/office/drawing/2014/main" id="{01A05F48-8426-49CC-B9C6-09E397FDF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912" y="1772971"/>
            <a:ext cx="2940371" cy="2408555"/>
          </a:xfrm>
          <a:prstGeom prst="rect">
            <a:avLst/>
          </a:prstGeom>
        </p:spPr>
      </p:pic>
      <p:sp>
        <p:nvSpPr>
          <p:cNvPr id="3" name="TextBox 2">
            <a:extLst>
              <a:ext uri="{FF2B5EF4-FFF2-40B4-BE49-F238E27FC236}">
                <a16:creationId xmlns:a16="http://schemas.microsoft.com/office/drawing/2014/main" id="{6DF74066-46CA-4261-B541-EB60DCCCDC19}"/>
              </a:ext>
            </a:extLst>
          </p:cNvPr>
          <p:cNvSpPr txBox="1"/>
          <p:nvPr/>
        </p:nvSpPr>
        <p:spPr>
          <a:xfrm>
            <a:off x="5729972" y="4181526"/>
            <a:ext cx="1662250" cy="307777"/>
          </a:xfrm>
          <a:prstGeom prst="rect">
            <a:avLst/>
          </a:prstGeom>
          <a:noFill/>
        </p:spPr>
        <p:txBody>
          <a:bodyPr wrap="none" rtlCol="0">
            <a:spAutoFit/>
          </a:bodyPr>
          <a:lstStyle/>
          <a:p>
            <a:r>
              <a:rPr lang="en-US" sz="1400" dirty="0"/>
              <a:t>Cycle length 32 days</a:t>
            </a:r>
            <a:endParaRPr lang="en-DE" sz="1400" dirty="0"/>
          </a:p>
        </p:txBody>
      </p:sp>
      <p:sp>
        <p:nvSpPr>
          <p:cNvPr id="11" name="TextBox 10">
            <a:extLst>
              <a:ext uri="{FF2B5EF4-FFF2-40B4-BE49-F238E27FC236}">
                <a16:creationId xmlns:a16="http://schemas.microsoft.com/office/drawing/2014/main" id="{08B212FC-C987-41AB-8B5D-B1ECD64CDCC2}"/>
              </a:ext>
            </a:extLst>
          </p:cNvPr>
          <p:cNvSpPr txBox="1"/>
          <p:nvPr/>
        </p:nvSpPr>
        <p:spPr>
          <a:xfrm>
            <a:off x="8965430" y="2041850"/>
            <a:ext cx="1662250" cy="307777"/>
          </a:xfrm>
          <a:prstGeom prst="rect">
            <a:avLst/>
          </a:prstGeom>
          <a:noFill/>
        </p:spPr>
        <p:txBody>
          <a:bodyPr wrap="none" rtlCol="0">
            <a:spAutoFit/>
          </a:bodyPr>
          <a:lstStyle/>
          <a:p>
            <a:r>
              <a:rPr lang="en-US" sz="1400" dirty="0"/>
              <a:t>Cycle length 28 days</a:t>
            </a:r>
            <a:endParaRPr lang="en-DE" sz="1400" dirty="0"/>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a:xfrm>
            <a:off x="838200" y="1825625"/>
            <a:ext cx="5403166" cy="4351338"/>
          </a:xfrm>
        </p:spPr>
        <p:txBody>
          <a:bodyPr>
            <a:noAutofit/>
          </a:bodyPr>
          <a:lstStyle/>
          <a:p>
            <a:pPr marL="0" indent="0">
              <a:buNone/>
            </a:pPr>
            <a:r>
              <a:rPr lang="en-US" b="1" dirty="0"/>
              <a:t>Illustration of the</a:t>
            </a:r>
            <a:br>
              <a:rPr lang="en-US" b="1" dirty="0"/>
            </a:br>
            <a:r>
              <a:rPr lang="en-US" b="1" dirty="0"/>
              <a:t>representation effect</a:t>
            </a:r>
          </a:p>
          <a:p>
            <a:r>
              <a:rPr lang="en-US" dirty="0"/>
              <a:t>Spiral display</a:t>
            </a:r>
          </a:p>
          <a:p>
            <a:pPr lvl="1"/>
            <a:r>
              <a:rPr lang="en-US" dirty="0"/>
              <a:t>Data color-coded along spiral</a:t>
            </a:r>
          </a:p>
          <a:p>
            <a:pPr lvl="1"/>
            <a:r>
              <a:rPr lang="en-US" dirty="0"/>
              <a:t>With cycle length 32, we cannot</a:t>
            </a:r>
            <a:br>
              <a:rPr lang="en-US" dirty="0"/>
            </a:br>
            <a:r>
              <a:rPr lang="en-US" dirty="0"/>
              <a:t>see any pattern</a:t>
            </a:r>
          </a:p>
          <a:p>
            <a:pPr lvl="1"/>
            <a:r>
              <a:rPr lang="en-US" dirty="0"/>
              <a:t>With cycle length 28, we see</a:t>
            </a:r>
            <a:br>
              <a:rPr lang="en-US" dirty="0"/>
            </a:br>
            <a:r>
              <a:rPr lang="en-US" dirty="0"/>
              <a:t>a clear cyclic pattern</a:t>
            </a:r>
          </a:p>
          <a:p>
            <a:pPr lvl="1"/>
            <a:r>
              <a:rPr lang="en-US" dirty="0">
                <a:solidFill>
                  <a:schemeClr val="accent1">
                    <a:lumMod val="60000"/>
                    <a:lumOff val="40000"/>
                  </a:schemeClr>
                </a:solidFill>
              </a:rPr>
              <a:t>Think about: What do these patterns tell us?</a:t>
            </a:r>
          </a:p>
          <a:p>
            <a:pPr lvl="1"/>
            <a:r>
              <a:rPr lang="en-US" dirty="0">
                <a:solidFill>
                  <a:schemeClr val="accent1">
                    <a:lumMod val="60000"/>
                    <a:lumOff val="40000"/>
                  </a:schemeClr>
                </a:solidFill>
              </a:rPr>
              <a:t>Think about: What else can we see?</a:t>
            </a:r>
          </a:p>
        </p:txBody>
      </p:sp>
    </p:spTree>
    <p:extLst>
      <p:ext uri="{BB962C8B-B14F-4D97-AF65-F5344CB8AC3E}">
        <p14:creationId xmlns:p14="http://schemas.microsoft.com/office/powerpoint/2010/main" val="8651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Motivation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b="1" dirty="0"/>
              <a:t>Illustration of the representation effect</a:t>
            </a:r>
          </a:p>
          <a:p>
            <a:r>
              <a:rPr lang="en-US" dirty="0"/>
              <a:t>We have seen how different visual representations can or cannot support different analysis questions</a:t>
            </a:r>
          </a:p>
          <a:p>
            <a:pPr lvl="1"/>
            <a:r>
              <a:rPr lang="en-US" dirty="0"/>
              <a:t>Peaks can be easily identified and located in time using the line plot, yet cyclic patterns are not visible</a:t>
            </a:r>
          </a:p>
          <a:p>
            <a:pPr lvl="1"/>
            <a:r>
              <a:rPr lang="en-US" dirty="0"/>
              <a:t>A color-coded spiral display (if cycle length is set appropriately) can show us recurring and seasonal patterns in the data, identifying peaks is possible as well, but locating them in time is more difficult</a:t>
            </a:r>
          </a:p>
          <a:p>
            <a:pPr lvl="1"/>
            <a:endParaRPr lang="en-US" dirty="0"/>
          </a:p>
          <a:p>
            <a:r>
              <a:rPr lang="en-US" dirty="0"/>
              <a:t>Bottom line: </a:t>
            </a:r>
            <a:r>
              <a:rPr lang="en-US" b="1" dirty="0"/>
              <a:t>We need to design for the data and the task at hand!</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42992064-C07D-4D8C-BA4D-D4886963A22B}"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8</a:t>
            </a:fld>
            <a:endParaRPr lang="aa-ET" dirty="0"/>
          </a:p>
        </p:txBody>
      </p:sp>
    </p:spTree>
    <p:extLst>
      <p:ext uri="{BB962C8B-B14F-4D97-AF65-F5344CB8AC3E}">
        <p14:creationId xmlns:p14="http://schemas.microsoft.com/office/powerpoint/2010/main" val="147727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3C7D-4057-4B89-9CC0-934B0A9255A4}"/>
              </a:ext>
            </a:extLst>
          </p:cNvPr>
          <p:cNvSpPr>
            <a:spLocks noGrp="1"/>
          </p:cNvSpPr>
          <p:nvPr>
            <p:ph type="title"/>
          </p:nvPr>
        </p:nvSpPr>
        <p:spPr/>
        <p:txBody>
          <a:bodyPr/>
          <a:lstStyle/>
          <a:p>
            <a:r>
              <a:rPr lang="en-US" dirty="0"/>
              <a:t>Visual encoding and presentation</a:t>
            </a:r>
          </a:p>
        </p:txBody>
      </p:sp>
      <p:sp>
        <p:nvSpPr>
          <p:cNvPr id="8" name="Content Placeholder 7">
            <a:extLst>
              <a:ext uri="{FF2B5EF4-FFF2-40B4-BE49-F238E27FC236}">
                <a16:creationId xmlns:a16="http://schemas.microsoft.com/office/drawing/2014/main" id="{21B692B3-7574-4C1A-B492-A412E38A0792}"/>
              </a:ext>
            </a:extLst>
          </p:cNvPr>
          <p:cNvSpPr>
            <a:spLocks noGrp="1"/>
          </p:cNvSpPr>
          <p:nvPr>
            <p:ph idx="1"/>
          </p:nvPr>
        </p:nvSpPr>
        <p:spPr/>
        <p:txBody>
          <a:bodyPr/>
          <a:lstStyle/>
          <a:p>
            <a:pPr marL="0" indent="0">
              <a:buNone/>
            </a:pPr>
            <a:r>
              <a:rPr lang="en-US" dirty="0"/>
              <a:t>For designing high-quality visual representations we need to know</a:t>
            </a:r>
          </a:p>
          <a:p>
            <a:endParaRPr lang="en-US" dirty="0"/>
          </a:p>
          <a:p>
            <a:r>
              <a:rPr lang="en-US" b="1" dirty="0"/>
              <a:t>How to encode data visually?</a:t>
            </a:r>
          </a:p>
          <a:p>
            <a:pPr lvl="1"/>
            <a:r>
              <a:rPr lang="en-US" dirty="0"/>
              <a:t>Visual encoding</a:t>
            </a:r>
          </a:p>
          <a:p>
            <a:r>
              <a:rPr lang="en-US" b="1" dirty="0"/>
              <a:t>How to present data meaningfully?</a:t>
            </a:r>
          </a:p>
          <a:p>
            <a:pPr lvl="1"/>
            <a:r>
              <a:rPr lang="en-US" dirty="0"/>
              <a:t>Presentation</a:t>
            </a:r>
          </a:p>
        </p:txBody>
      </p:sp>
      <p:sp>
        <p:nvSpPr>
          <p:cNvPr id="4" name="Date Placeholder 3">
            <a:extLst>
              <a:ext uri="{FF2B5EF4-FFF2-40B4-BE49-F238E27FC236}">
                <a16:creationId xmlns:a16="http://schemas.microsoft.com/office/drawing/2014/main" id="{D0F9D4C4-C165-4EA8-9436-6D4122D21297}"/>
              </a:ext>
            </a:extLst>
          </p:cNvPr>
          <p:cNvSpPr>
            <a:spLocks noGrp="1"/>
          </p:cNvSpPr>
          <p:nvPr>
            <p:ph type="dt" sz="half" idx="10"/>
          </p:nvPr>
        </p:nvSpPr>
        <p:spPr/>
        <p:txBody>
          <a:bodyPr/>
          <a:lstStyle/>
          <a:p>
            <a:fld id="{8B8A3B05-9440-42C8-BDA4-FF2E487229D1}" type="datetime1">
              <a:rPr lang="en-US" smtClean="0"/>
              <a:t>12/19/2022</a:t>
            </a:fld>
            <a:endParaRPr lang="aa-ET" dirty="0"/>
          </a:p>
        </p:txBody>
      </p:sp>
      <p:sp>
        <p:nvSpPr>
          <p:cNvPr id="5" name="Footer Placeholder 4">
            <a:extLst>
              <a:ext uri="{FF2B5EF4-FFF2-40B4-BE49-F238E27FC236}">
                <a16:creationId xmlns:a16="http://schemas.microsoft.com/office/drawing/2014/main" id="{83BB17BF-5579-4CEF-97E7-DFF1C24190A8}"/>
              </a:ext>
            </a:extLst>
          </p:cNvPr>
          <p:cNvSpPr>
            <a:spLocks noGrp="1"/>
          </p:cNvSpPr>
          <p:nvPr>
            <p:ph type="ftr" sz="quarter" idx="11"/>
          </p:nvPr>
        </p:nvSpPr>
        <p:spPr/>
        <p:txBody>
          <a:bodyPr/>
          <a:lstStyle/>
          <a:p>
            <a:r>
              <a:rPr lang="en-US"/>
              <a:t>Christian Tominski, University of Rostock</a:t>
            </a:r>
            <a:endParaRPr lang="aa-ET" dirty="0"/>
          </a:p>
        </p:txBody>
      </p:sp>
      <p:sp>
        <p:nvSpPr>
          <p:cNvPr id="6" name="Slide Number Placeholder 5">
            <a:extLst>
              <a:ext uri="{FF2B5EF4-FFF2-40B4-BE49-F238E27FC236}">
                <a16:creationId xmlns:a16="http://schemas.microsoft.com/office/drawing/2014/main" id="{8699AF33-765C-4703-8701-6FDAF4EE13A8}"/>
              </a:ext>
            </a:extLst>
          </p:cNvPr>
          <p:cNvSpPr>
            <a:spLocks noGrp="1"/>
          </p:cNvSpPr>
          <p:nvPr>
            <p:ph type="sldNum" sz="quarter" idx="12"/>
          </p:nvPr>
        </p:nvSpPr>
        <p:spPr/>
        <p:txBody>
          <a:bodyPr/>
          <a:lstStyle/>
          <a:p>
            <a:fld id="{B9A2BB75-8474-4E4F-9359-D617846A1479}" type="slidenum">
              <a:rPr lang="aa-ET" smtClean="0"/>
              <a:pPr/>
              <a:t>9</a:t>
            </a:fld>
            <a:endParaRPr lang="aa-ET" dirty="0"/>
          </a:p>
        </p:txBody>
      </p:sp>
    </p:spTree>
    <p:extLst>
      <p:ext uri="{BB962C8B-B14F-4D97-AF65-F5344CB8AC3E}">
        <p14:creationId xmlns:p14="http://schemas.microsoft.com/office/powerpoint/2010/main" val="93268186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72C2AF10406C4FB2D4FFDA8DFFE429" ma:contentTypeVersion="4" ma:contentTypeDescription="Ein neues Dokument erstellen." ma:contentTypeScope="" ma:versionID="4ebda464b428364b2eb2e44155420b21">
  <xsd:schema xmlns:xsd="http://www.w3.org/2001/XMLSchema" xmlns:xs="http://www.w3.org/2001/XMLSchema" xmlns:p="http://schemas.microsoft.com/office/2006/metadata/properties" xmlns:ns3="5dac05bc-d8a2-4cf1-a26d-271b3a66f51e" targetNamespace="http://schemas.microsoft.com/office/2006/metadata/properties" ma:root="true" ma:fieldsID="e918fab693e2e3f98475ab9b9bab350e" ns3:_="">
    <xsd:import namespace="5dac05bc-d8a2-4cf1-a26d-271b3a66f51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c05bc-d8a2-4cf1-a26d-271b3a66f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327478-4D13-46F6-A916-DEDBC7800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c05bc-d8a2-4cf1-a26d-271b3a66f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50DA4-9D3C-4B18-92FD-E222DE479D27}">
  <ds:schemaRefs>
    <ds:schemaRef ds:uri="http://schemas.microsoft.com/sharepoint/v3/contenttype/forms"/>
  </ds:schemaRefs>
</ds:datastoreItem>
</file>

<file path=customXml/itemProps3.xml><?xml version="1.0" encoding="utf-8"?>
<ds:datastoreItem xmlns:ds="http://schemas.openxmlformats.org/officeDocument/2006/customXml" ds:itemID="{18908C7C-C9C0-46DB-BC45-6E6561E0432F}">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5dac05bc-d8a2-4cf1-a26d-271b3a66f51e"/>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3270</Words>
  <Application>Microsoft Office PowerPoint</Application>
  <PresentationFormat>Widescreen</PresentationFormat>
  <Paragraphs>573</Paragraphs>
  <Slides>51</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Cambria Math</vt:lpstr>
      <vt:lpstr>Wingdings</vt:lpstr>
      <vt:lpstr>Office Theme</vt:lpstr>
      <vt:lpstr>Interactive Visual Data Analysis</vt:lpstr>
      <vt:lpstr>Objectives</vt:lpstr>
      <vt:lpstr>Overview</vt:lpstr>
      <vt:lpstr>Motivation</vt:lpstr>
      <vt:lpstr>Motivation</vt:lpstr>
      <vt:lpstr>Motivation</vt:lpstr>
      <vt:lpstr>Motivation</vt:lpstr>
      <vt:lpstr>Motivation</vt:lpstr>
      <vt:lpstr>Visual encoding and presentation</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vt:lpstr>
      <vt:lpstr>Visual encoding and presentation</vt:lpstr>
      <vt:lpstr>Presentation</vt:lpstr>
      <vt:lpstr>Presentation</vt:lpstr>
      <vt:lpstr>Presentation</vt:lpstr>
      <vt:lpstr>Presentation</vt:lpstr>
      <vt:lpstr>Presentation</vt:lpstr>
      <vt:lpstr>Presentation</vt:lpstr>
      <vt:lpstr>Presentation</vt:lpstr>
      <vt:lpstr>Presentation</vt:lpstr>
      <vt:lpstr>Presentation</vt:lpstr>
      <vt:lpstr>Presentation</vt:lpstr>
      <vt:lpstr>Presentation</vt:lpstr>
      <vt:lpstr>Presentation</vt:lpstr>
      <vt:lpstr>Presentation</vt:lpstr>
      <vt:lpstr>Summary</vt:lpstr>
      <vt:lpstr>Assignments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Visual Data Analysis</dc:title>
  <dc:creator>Christian Tominski</dc:creator>
  <cp:lastModifiedBy>Christian Tominski</cp:lastModifiedBy>
  <cp:revision>322</cp:revision>
  <dcterms:created xsi:type="dcterms:W3CDTF">2021-08-20T10:48:44Z</dcterms:created>
  <dcterms:modified xsi:type="dcterms:W3CDTF">2022-12-19T09:11:33Z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0x010100A672C2AF10406C4FB2D4FFDA8DFFE429</vt:lpwstr>
  </property>
</Properties>
</file>